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72" r:id="rId3"/>
  </p:sldMasterIdLst>
  <p:notesMasterIdLst>
    <p:notesMasterId r:id="rId27"/>
  </p:notesMasterIdLst>
  <p:handoutMasterIdLst>
    <p:handoutMasterId r:id="rId28"/>
  </p:handoutMasterIdLst>
  <p:sldIdLst>
    <p:sldId id="256" r:id="rId4"/>
    <p:sldId id="361" r:id="rId5"/>
    <p:sldId id="390" r:id="rId6"/>
    <p:sldId id="382" r:id="rId7"/>
    <p:sldId id="383" r:id="rId8"/>
    <p:sldId id="398" r:id="rId9"/>
    <p:sldId id="381" r:id="rId10"/>
    <p:sldId id="387" r:id="rId11"/>
    <p:sldId id="386" r:id="rId12"/>
    <p:sldId id="384" r:id="rId13"/>
    <p:sldId id="385" r:id="rId14"/>
    <p:sldId id="388" r:id="rId15"/>
    <p:sldId id="391" r:id="rId16"/>
    <p:sldId id="378" r:id="rId17"/>
    <p:sldId id="379" r:id="rId18"/>
    <p:sldId id="389" r:id="rId19"/>
    <p:sldId id="392" r:id="rId20"/>
    <p:sldId id="393" r:id="rId21"/>
    <p:sldId id="394" r:id="rId22"/>
    <p:sldId id="395" r:id="rId23"/>
    <p:sldId id="396" r:id="rId24"/>
    <p:sldId id="397" r:id="rId25"/>
    <p:sldId id="380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9" autoAdjust="0"/>
    <p:restoredTop sz="98728" autoAdjust="0"/>
  </p:normalViewPr>
  <p:slideViewPr>
    <p:cSldViewPr snapToGrid="0" snapToObjects="1">
      <p:cViewPr varScale="1">
        <p:scale>
          <a:sx n="149" d="100"/>
          <a:sy n="149" d="100"/>
        </p:scale>
        <p:origin x="-624" y="-1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notesMaster" Target="notesMasters/notesMaster1.xml"/><Relationship Id="rId28" Type="http://schemas.openxmlformats.org/officeDocument/2006/relationships/handoutMaster" Target="handoutMasters/handout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6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33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3CEE79-AF8E-EF48-A449-79B718A3092F}" type="datetimeFigureOut">
              <a:rPr lang="en-US" smtClean="0"/>
              <a:t>4/8/14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45057D-6394-E649-8E97-54F8858AD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6745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7F734C-3BBC-4F48-AFC0-731C4C1889FB}" type="datetimeFigureOut">
              <a:rPr lang="en-US" smtClean="0"/>
              <a:t>4/8/14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1D985-FBDB-1146-B3A6-47881EADD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1846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----- Meeting Notes (9/19/12 11:07) -----</a:t>
            </a:r>
          </a:p>
          <a:p>
            <a:r>
              <a:rPr lang="en-US"/>
              <a:t>Check whether ALMA should be listed</a:t>
            </a:r>
          </a:p>
          <a:p>
            <a:r>
              <a:rPr lang="en-US"/>
              <a:t>Take off Onsala? Where listed in the PIP.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E1D985-FBDB-1146-B3A6-47881EADD84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606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D58B2-250E-8F48-B5DC-68D36F69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509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D58B2-250E-8F48-B5DC-68D36F69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168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D58B2-250E-8F48-B5DC-68D36F69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001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22D2-56C2-F04F-B218-BB430EF99A6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4/8/14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78C0E-71FE-D144-A37C-E544887352F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253285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22D2-56C2-F04F-B218-BB430EF99A6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4/8/14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78C0E-71FE-D144-A37C-E544887352F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504610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22D2-56C2-F04F-B218-BB430EF99A6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4/8/14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78C0E-71FE-D144-A37C-E544887352F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749003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22D2-56C2-F04F-B218-BB430EF99A6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4/8/14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78C0E-71FE-D144-A37C-E544887352F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875146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22D2-56C2-F04F-B218-BB430EF99A6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4/8/14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78C0E-71FE-D144-A37C-E544887352F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19017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22D2-56C2-F04F-B218-BB430EF99A6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4/8/14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78C0E-71FE-D144-A37C-E544887352F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173257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22D2-56C2-F04F-B218-BB430EF99A6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4/8/14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78C0E-71FE-D144-A37C-E544887352F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716772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22D2-56C2-F04F-B218-BB430EF99A6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4/8/14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78C0E-71FE-D144-A37C-E544887352F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0459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D58B2-250E-8F48-B5DC-68D36F69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4362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22D2-56C2-F04F-B218-BB430EF99A6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4/8/14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78C0E-71FE-D144-A37C-E544887352F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98957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22D2-56C2-F04F-B218-BB430EF99A6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4/8/14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78C0E-71FE-D144-A37C-E544887352F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502434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22D2-56C2-F04F-B218-BB430EF99A6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4/8/14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78C0E-71FE-D144-A37C-E544887352F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65111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22D2-56C2-F04F-B218-BB430EF99A6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4/8/14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78C0E-71FE-D144-A37C-E544887352F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824486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22D2-56C2-F04F-B218-BB430EF99A6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4/8/14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78C0E-71FE-D144-A37C-E544887352F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664554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22D2-56C2-F04F-B218-BB430EF99A6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4/8/14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78C0E-71FE-D144-A37C-E544887352F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154010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22D2-56C2-F04F-B218-BB430EF99A6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4/8/14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78C0E-71FE-D144-A37C-E544887352F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876178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22D2-56C2-F04F-B218-BB430EF99A6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4/8/14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78C0E-71FE-D144-A37C-E544887352F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23689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22D2-56C2-F04F-B218-BB430EF99A6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4/8/14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78C0E-71FE-D144-A37C-E544887352F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381208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22D2-56C2-F04F-B218-BB430EF99A6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4/8/14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78C0E-71FE-D144-A37C-E544887352F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47836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D58B2-250E-8F48-B5DC-68D36F69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7187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22D2-56C2-F04F-B218-BB430EF99A6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4/8/14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78C0E-71FE-D144-A37C-E544887352F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4741463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22D2-56C2-F04F-B218-BB430EF99A6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4/8/14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78C0E-71FE-D144-A37C-E544887352F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6952524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22D2-56C2-F04F-B218-BB430EF99A6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4/8/14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78C0E-71FE-D144-A37C-E544887352F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378838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22D2-56C2-F04F-B218-BB430EF99A6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4/8/14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78C0E-71FE-D144-A37C-E544887352F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2578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D58B2-250E-8F48-B5DC-68D36F69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191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16200000">
            <a:off x="-196757" y="2248198"/>
            <a:ext cx="76964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D58B2-250E-8F48-B5DC-68D36F69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046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16200000">
            <a:off x="-196757" y="2248198"/>
            <a:ext cx="76964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D58B2-250E-8F48-B5DC-68D36F69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120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16200000">
            <a:off x="-196757" y="2248198"/>
            <a:ext cx="76964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D58B2-250E-8F48-B5DC-68D36F69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446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16200000">
            <a:off x="-196757" y="2248198"/>
            <a:ext cx="76964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D58B2-250E-8F48-B5DC-68D36F69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716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16200000">
            <a:off x="-196757" y="2248198"/>
            <a:ext cx="769641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D58B2-250E-8F48-B5DC-68D36F69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405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image" Target="../media/image8.png"/><Relationship Id="rId21" Type="http://schemas.openxmlformats.org/officeDocument/2006/relationships/image" Target="../media/image9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jpeg"/><Relationship Id="rId15" Type="http://schemas.openxmlformats.org/officeDocument/2006/relationships/image" Target="../media/image3.png"/><Relationship Id="rId16" Type="http://schemas.openxmlformats.org/officeDocument/2006/relationships/image" Target="../media/image4.png"/><Relationship Id="rId17" Type="http://schemas.openxmlformats.org/officeDocument/2006/relationships/image" Target="../media/image5.png"/><Relationship Id="rId18" Type="http://schemas.openxmlformats.org/officeDocument/2006/relationships/image" Target="../media/image6.png"/><Relationship Id="rId19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643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2666" y="964176"/>
            <a:ext cx="8134133" cy="49737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6500389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D58B2-250E-8F48-B5DC-68D36F69F145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1738830"/>
            <a:ext cx="381000" cy="2908300"/>
          </a:xfrm>
          <a:prstGeom prst="rect">
            <a:avLst/>
          </a:prstGeom>
        </p:spPr>
      </p:pic>
      <p:pic>
        <p:nvPicPr>
          <p:cNvPr id="14" name="Picture 16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3843" y="6130556"/>
            <a:ext cx="1008063" cy="693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8102118" y="6204337"/>
            <a:ext cx="584682" cy="58468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7002266" y="6302584"/>
            <a:ext cx="844379" cy="31664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17"/>
          <a:srcRect l="1754" r="69937" b="559"/>
          <a:stretch/>
        </p:blipFill>
        <p:spPr>
          <a:xfrm>
            <a:off x="4447382" y="6334405"/>
            <a:ext cx="1278757" cy="264233"/>
          </a:xfrm>
          <a:prstGeom prst="rect">
            <a:avLst/>
          </a:prstGeom>
        </p:spPr>
      </p:pic>
      <p:pic>
        <p:nvPicPr>
          <p:cNvPr id="19" name="Picture 2"/>
          <p:cNvPicPr>
            <a:picLocks noChangeAspect="1" noChangeArrowheads="1"/>
          </p:cNvPicPr>
          <p:nvPr userDrawn="1"/>
        </p:nvPicPr>
        <p:blipFill>
          <a:blip r:embed="rId18"/>
          <a:srcRect/>
          <a:stretch>
            <a:fillRect/>
          </a:stretch>
        </p:blipFill>
        <p:spPr bwMode="auto">
          <a:xfrm>
            <a:off x="1385963" y="6138791"/>
            <a:ext cx="539981" cy="698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247847" y="6124577"/>
            <a:ext cx="882640" cy="708892"/>
          </a:xfrm>
          <a:prstGeom prst="rect">
            <a:avLst/>
          </a:prstGeom>
        </p:spPr>
      </p:pic>
      <p:pic>
        <p:nvPicPr>
          <p:cNvPr id="21" name="Picture 7"/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1615" y="6075307"/>
            <a:ext cx="765175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 rotWithShape="1">
          <a:blip r:embed="rId21"/>
          <a:srcRect l="28088" t="2659" r="28153"/>
          <a:stretch/>
        </p:blipFill>
        <p:spPr>
          <a:xfrm>
            <a:off x="2181420" y="6151507"/>
            <a:ext cx="746947" cy="67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544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0638"/>
            <a:ext cx="8069385" cy="5850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62538"/>
            <a:ext cx="8229600" cy="4963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122D2-56C2-F04F-B218-BB430EF99A6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4/8/14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78C0E-71FE-D144-A37C-E544887352F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42490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0638"/>
            <a:ext cx="8069385" cy="5850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62538"/>
            <a:ext cx="8229600" cy="4963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122D2-56C2-F04F-B218-BB430EF99A6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4/8/14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78C0E-71FE-D144-A37C-E544887352F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99368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4" Type="http://schemas.openxmlformats.org/officeDocument/2006/relationships/image" Target="../media/image13.emf"/><Relationship Id="rId5" Type="http://schemas.openxmlformats.org/officeDocument/2006/relationships/image" Target="../media/image14.emf"/><Relationship Id="rId6" Type="http://schemas.openxmlformats.org/officeDocument/2006/relationships/image" Target="../media/image15.emf"/><Relationship Id="rId1" Type="http://schemas.openxmlformats.org/officeDocument/2006/relationships/slideLayout" Target="../slideLayouts/slideLayout18.xml"/><Relationship Id="rId2" Type="http://schemas.openxmlformats.org/officeDocument/2006/relationships/image" Target="../media/image11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9313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APP System Integration &amp; Test Review (SITR)</a:t>
            </a:r>
            <a:br>
              <a:rPr lang="en-US" dirty="0" smtClean="0"/>
            </a:br>
            <a:r>
              <a:rPr lang="en-US" sz="2200" dirty="0" smtClean="0"/>
              <a:t>April 8, 2014</a:t>
            </a:r>
            <a:endParaRPr lang="en-US" sz="2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81476"/>
            <a:ext cx="6400800" cy="2792959"/>
          </a:xfrm>
        </p:spPr>
        <p:txBody>
          <a:bodyPr>
            <a:normAutofit/>
          </a:bodyPr>
          <a:lstStyle/>
          <a:p>
            <a:r>
              <a:rPr lang="en-US" dirty="0" smtClean="0"/>
              <a:t>Agenda &amp; Introductory Material</a:t>
            </a:r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930630" y="55567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3274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Engineering Change Requests since CDR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667" y="964176"/>
            <a:ext cx="7888668" cy="47136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No requirements changes since revised I&amp;T plan submitted</a:t>
            </a:r>
          </a:p>
          <a:p>
            <a:pPr lvl="1"/>
            <a:r>
              <a:rPr lang="en-US" dirty="0" smtClean="0"/>
              <a:t>Need to check on specifications such as set-up time between scans (slower than expected)</a:t>
            </a:r>
          </a:p>
          <a:p>
            <a:r>
              <a:rPr lang="en-US" dirty="0" smtClean="0"/>
              <a:t>“B” version of computing ICDs</a:t>
            </a:r>
          </a:p>
          <a:p>
            <a:pPr lvl="1"/>
            <a:r>
              <a:rPr lang="en-US" i="1" dirty="0" smtClean="0"/>
              <a:t>Between </a:t>
            </a:r>
            <a:r>
              <a:rPr lang="en-US" dirty="0"/>
              <a:t>ALMA Phasing Project </a:t>
            </a:r>
            <a:r>
              <a:rPr lang="en-US" i="1" dirty="0"/>
              <a:t>And </a:t>
            </a:r>
            <a:r>
              <a:rPr lang="en-US" dirty="0"/>
              <a:t>ALMA Computing </a:t>
            </a:r>
            <a:r>
              <a:rPr lang="en-US" dirty="0" smtClean="0"/>
              <a:t>(ALMA</a:t>
            </a:r>
            <a:r>
              <a:rPr lang="en-US" dirty="0"/>
              <a:t>-05.11.00.49-0004-B-</a:t>
            </a:r>
            <a:r>
              <a:rPr lang="en-US" dirty="0" smtClean="0"/>
              <a:t>ICD)</a:t>
            </a:r>
          </a:p>
          <a:p>
            <a:pPr lvl="1"/>
            <a:r>
              <a:rPr lang="en-US" i="1" dirty="0" smtClean="0"/>
              <a:t>Between </a:t>
            </a:r>
            <a:r>
              <a:rPr lang="en-US" dirty="0"/>
              <a:t>C167 Microprocessor </a:t>
            </a:r>
            <a:r>
              <a:rPr lang="en-US" i="1" dirty="0"/>
              <a:t>And </a:t>
            </a:r>
            <a:r>
              <a:rPr lang="en-US" dirty="0"/>
              <a:t>ROACH2 FPGA (internal </a:t>
            </a:r>
            <a:r>
              <a:rPr lang="en-US" dirty="0" smtClean="0"/>
              <a:t>ICD, ALMA</a:t>
            </a:r>
            <a:r>
              <a:rPr lang="en-US" dirty="0"/>
              <a:t>-05.11.10.49-0005-B-</a:t>
            </a:r>
            <a:r>
              <a:rPr lang="en-US" dirty="0" smtClean="0"/>
              <a:t>ICD) </a:t>
            </a:r>
            <a:endParaRPr lang="en-US" dirty="0"/>
          </a:p>
          <a:p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7188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 and failure reports (since CDR)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Minor </a:t>
            </a:r>
            <a:r>
              <a:rPr lang="en-US" dirty="0"/>
              <a:t>problem with DTS test </a:t>
            </a:r>
            <a:r>
              <a:rPr lang="en-US" dirty="0" smtClean="0"/>
              <a:t>fixture</a:t>
            </a:r>
          </a:p>
          <a:p>
            <a:pPr lvl="1"/>
            <a:r>
              <a:rPr lang="en-US" dirty="0" smtClean="0"/>
              <a:t>Solution: Operating system with 2 input channels instead of 3</a:t>
            </a:r>
            <a:endParaRPr lang="en-US" dirty="0"/>
          </a:p>
          <a:p>
            <a:r>
              <a:rPr lang="en-US" dirty="0" smtClean="0"/>
              <a:t>Shorted </a:t>
            </a:r>
            <a:r>
              <a:rPr lang="en-US" dirty="0"/>
              <a:t>pins in two connectors on the PIC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Solution: </a:t>
            </a:r>
          </a:p>
          <a:p>
            <a:pPr lvl="2"/>
            <a:r>
              <a:rPr lang="en-US" dirty="0" smtClean="0"/>
              <a:t>Move </a:t>
            </a:r>
            <a:r>
              <a:rPr lang="en-US" dirty="0"/>
              <a:t>all of the signal </a:t>
            </a:r>
            <a:r>
              <a:rPr lang="en-US" dirty="0" err="1"/>
              <a:t>vias</a:t>
            </a:r>
            <a:r>
              <a:rPr lang="en-US" dirty="0"/>
              <a:t> so they fan-out on the outside </a:t>
            </a:r>
            <a:r>
              <a:rPr lang="en-US" dirty="0" smtClean="0"/>
              <a:t> edge </a:t>
            </a:r>
            <a:r>
              <a:rPr lang="en-US" dirty="0"/>
              <a:t>of the pins instead of under the connector </a:t>
            </a:r>
          </a:p>
          <a:p>
            <a:pPr lvl="2"/>
            <a:r>
              <a:rPr lang="en-US" dirty="0"/>
              <a:t>"Tent" all of the remaining </a:t>
            </a:r>
            <a:r>
              <a:rPr lang="en-US" dirty="0" err="1"/>
              <a:t>vias</a:t>
            </a:r>
            <a:r>
              <a:rPr lang="en-US" dirty="0"/>
              <a:t> under the connectors with </a:t>
            </a:r>
            <a:r>
              <a:rPr lang="en-US" dirty="0" smtClean="0"/>
              <a:t>solder </a:t>
            </a:r>
            <a:r>
              <a:rPr lang="en-US" dirty="0"/>
              <a:t>mask to minimize the risk of shorts </a:t>
            </a:r>
          </a:p>
          <a:p>
            <a:pPr lvl="2"/>
            <a:r>
              <a:rPr lang="en-US" dirty="0" smtClean="0"/>
              <a:t>The </a:t>
            </a:r>
            <a:r>
              <a:rPr lang="en-US" dirty="0"/>
              <a:t>assembler has taken steps to reduce the amount of </a:t>
            </a:r>
            <a:r>
              <a:rPr lang="en-US" dirty="0" smtClean="0"/>
              <a:t>solder </a:t>
            </a:r>
            <a:r>
              <a:rPr lang="en-US" dirty="0"/>
              <a:t>used so it will also reduce the potential for bridging </a:t>
            </a:r>
            <a:endParaRPr lang="en-US" dirty="0" smtClean="0"/>
          </a:p>
          <a:p>
            <a:pPr lvl="1"/>
            <a:r>
              <a:rPr lang="en-US" dirty="0" smtClean="0"/>
              <a:t>Cause: Workmanship</a:t>
            </a:r>
            <a:endParaRPr lang="en-US" dirty="0"/>
          </a:p>
          <a:p>
            <a:r>
              <a:rPr lang="en-US" dirty="0" smtClean="0">
                <a:latin typeface="Calibri" charset="0"/>
              </a:rPr>
              <a:t>4 of 12 SFP</a:t>
            </a:r>
            <a:r>
              <a:rPr lang="en-US" dirty="0">
                <a:latin typeface="Calibri" charset="0"/>
              </a:rPr>
              <a:t>+ cards failed incoming inspection. </a:t>
            </a:r>
            <a:endParaRPr lang="en-US" dirty="0" smtClean="0">
              <a:latin typeface="Calibri" charset="0"/>
            </a:endParaRPr>
          </a:p>
          <a:p>
            <a:pPr lvl="1"/>
            <a:r>
              <a:rPr lang="en-US" dirty="0" smtClean="0">
                <a:latin typeface="Calibri" charset="0"/>
              </a:rPr>
              <a:t>Solution: Failed boards replaced</a:t>
            </a:r>
          </a:p>
          <a:p>
            <a:pPr lvl="1"/>
            <a:r>
              <a:rPr lang="en-US" dirty="0" smtClean="0">
                <a:latin typeface="Calibri" charset="0"/>
              </a:rPr>
              <a:t>Cause: Unclear.</a:t>
            </a:r>
            <a:endParaRPr lang="en-US" dirty="0">
              <a:latin typeface="Calibri" charset="0"/>
            </a:endParaRPr>
          </a:p>
          <a:p>
            <a:r>
              <a:rPr lang="en-US" dirty="0" smtClean="0"/>
              <a:t>1 PPS maser signal failure after remote upgrade</a:t>
            </a:r>
          </a:p>
          <a:p>
            <a:pPr lvl="1"/>
            <a:r>
              <a:rPr lang="en-US" dirty="0" smtClean="0"/>
              <a:t>Solution: Reset on network card</a:t>
            </a:r>
          </a:p>
          <a:p>
            <a:pPr lvl="1"/>
            <a:r>
              <a:rPr lang="en-US" dirty="0" smtClean="0"/>
              <a:t>Mitigation: Document in maintenance plan</a:t>
            </a:r>
          </a:p>
          <a:p>
            <a:pPr lvl="1"/>
            <a:r>
              <a:rPr lang="en-US" dirty="0" smtClean="0"/>
              <a:t>Impact: Low (does not affect operation)</a:t>
            </a:r>
          </a:p>
          <a:p>
            <a:r>
              <a:rPr lang="en-US" dirty="0" smtClean="0"/>
              <a:t>Various software bugs fixed</a:t>
            </a:r>
          </a:p>
          <a:p>
            <a:pPr lvl="1"/>
            <a:r>
              <a:rPr lang="en-US" dirty="0" smtClean="0"/>
              <a:t>Unresolved issue in y-y polarization sum (firmware in LTA?). Note that x-x sum works fine.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3201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Nonconformances</a:t>
            </a:r>
            <a:r>
              <a:rPr lang="en-US" dirty="0" smtClean="0"/>
              <a:t> and waivers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</a:t>
            </a:r>
            <a:r>
              <a:rPr lang="en-US" dirty="0" err="1" smtClean="0"/>
              <a:t>nonconformances</a:t>
            </a:r>
            <a:endParaRPr lang="en-US" dirty="0" smtClean="0"/>
          </a:p>
          <a:p>
            <a:r>
              <a:rPr lang="en-US" dirty="0" smtClean="0"/>
              <a:t>No waivers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9869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Integration Plan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APP SITR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5732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10072" y="4258307"/>
            <a:ext cx="1685889" cy="3539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Calibri"/>
              </a:rPr>
              <a:t>ALMA Release 2014.2</a:t>
            </a:r>
            <a:endParaRPr lang="en-US" sz="1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10072" y="3096494"/>
            <a:ext cx="1678491" cy="3539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prstClr val="black"/>
                </a:solidFill>
                <a:latin typeface="Calibri"/>
              </a:rPr>
              <a:t>ALMA Release 10.8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23366" y="1518897"/>
            <a:ext cx="1678491" cy="3539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prstClr val="black"/>
                </a:solidFill>
                <a:latin typeface="Calibri"/>
              </a:rPr>
              <a:t>ALMA Release 10.6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17470" y="436574"/>
            <a:ext cx="1678491" cy="3539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prstClr val="black"/>
                </a:solidFill>
                <a:latin typeface="Calibri"/>
              </a:rPr>
              <a:t>ALMA Release 10.4</a:t>
            </a:r>
          </a:p>
        </p:txBody>
      </p:sp>
      <p:sp>
        <p:nvSpPr>
          <p:cNvPr id="7" name="Rectangle 6"/>
          <p:cNvSpPr/>
          <p:nvPr/>
        </p:nvSpPr>
        <p:spPr>
          <a:xfrm>
            <a:off x="3510072" y="5502663"/>
            <a:ext cx="1678491" cy="3539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prstClr val="black"/>
                </a:solidFill>
                <a:latin typeface="Calibri"/>
              </a:rPr>
              <a:t>ALMA Release </a:t>
            </a:r>
            <a:r>
              <a:rPr lang="en-US" sz="1200" dirty="0" smtClean="0">
                <a:solidFill>
                  <a:prstClr val="black"/>
                </a:solidFill>
                <a:latin typeface="Calibri"/>
              </a:rPr>
              <a:t>2014.4</a:t>
            </a:r>
            <a:endParaRPr lang="en-US" sz="1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858000" y="1932039"/>
            <a:ext cx="1738492" cy="353961"/>
          </a:xfrm>
          <a:prstGeom prst="round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rgbClr val="000000"/>
                </a:solidFill>
                <a:latin typeface="Calibri"/>
              </a:rPr>
              <a:t>CSV 0A: Loop closure</a:t>
            </a:r>
          </a:p>
          <a:p>
            <a:pPr algn="ctr"/>
            <a:r>
              <a:rPr lang="en-US" sz="1050" dirty="0" smtClean="0">
                <a:solidFill>
                  <a:srgbClr val="000000"/>
                </a:solidFill>
                <a:latin typeface="Calibri"/>
              </a:rPr>
              <a:t>1/25/14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6904638" y="4257248"/>
            <a:ext cx="1738492" cy="35396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rgbClr val="000000"/>
                </a:solidFill>
                <a:latin typeface="Calibri"/>
              </a:rPr>
              <a:t>CSV 0D-1C: ALMA Tests</a:t>
            </a:r>
          </a:p>
          <a:p>
            <a:pPr algn="ctr"/>
            <a:r>
              <a:rPr lang="en-US" sz="1050" dirty="0" smtClean="0">
                <a:solidFill>
                  <a:srgbClr val="000000"/>
                </a:solidFill>
                <a:latin typeface="Calibri"/>
              </a:rPr>
              <a:t>8/5/14 - 8/12/14</a:t>
            </a:r>
            <a:endParaRPr lang="en-US" sz="1050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904638" y="5498779"/>
            <a:ext cx="1738492" cy="35396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rgbClr val="000000"/>
                </a:solidFill>
                <a:latin typeface="Calibri"/>
              </a:rPr>
              <a:t>CSV 1D-1F: Local VLBI</a:t>
            </a:r>
          </a:p>
          <a:p>
            <a:pPr algn="ctr"/>
            <a:r>
              <a:rPr lang="en-US" sz="1050" dirty="0" smtClean="0">
                <a:solidFill>
                  <a:srgbClr val="FF0000"/>
                </a:solidFill>
                <a:latin typeface="Calibri"/>
              </a:rPr>
              <a:t>1/7/15</a:t>
            </a:r>
            <a:endParaRPr lang="en-US" sz="1050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928156" y="6115130"/>
            <a:ext cx="1738492" cy="35396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rgbClr val="000000"/>
                </a:solidFill>
                <a:latin typeface="Calibri"/>
              </a:rPr>
              <a:t>CSV 2B: Band 6 CSV</a:t>
            </a:r>
          </a:p>
          <a:p>
            <a:pPr algn="ctr"/>
            <a:r>
              <a:rPr lang="en-US" sz="1050" dirty="0" smtClean="0">
                <a:solidFill>
                  <a:srgbClr val="FF0000"/>
                </a:solidFill>
                <a:latin typeface="Calibri"/>
              </a:rPr>
              <a:t>4/1/15</a:t>
            </a:r>
            <a:endParaRPr lang="en-US" sz="1050" dirty="0">
              <a:solidFill>
                <a:srgbClr val="FF0000"/>
              </a:solidFill>
              <a:latin typeface="Calibri"/>
            </a:endParaRPr>
          </a:p>
        </p:txBody>
      </p:sp>
      <p:cxnSp>
        <p:nvCxnSpPr>
          <p:cNvPr id="17" name="Elbow Connector 16"/>
          <p:cNvCxnSpPr>
            <a:stCxn id="6" idx="3"/>
            <a:endCxn id="9" idx="1"/>
          </p:cNvCxnSpPr>
          <p:nvPr/>
        </p:nvCxnSpPr>
        <p:spPr>
          <a:xfrm>
            <a:off x="5195961" y="613555"/>
            <a:ext cx="1662039" cy="149546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5" idx="3"/>
            <a:endCxn id="9" idx="1"/>
          </p:cNvCxnSpPr>
          <p:nvPr/>
        </p:nvCxnSpPr>
        <p:spPr>
          <a:xfrm>
            <a:off x="5201857" y="1695878"/>
            <a:ext cx="1656143" cy="41314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7" idx="3"/>
            <a:endCxn id="12" idx="1"/>
          </p:cNvCxnSpPr>
          <p:nvPr/>
        </p:nvCxnSpPr>
        <p:spPr>
          <a:xfrm flipV="1">
            <a:off x="5188563" y="5675760"/>
            <a:ext cx="1716075" cy="3884"/>
          </a:xfrm>
          <a:prstGeom prst="bentConnector3">
            <a:avLst>
              <a:gd name="adj1" fmla="val 50000"/>
            </a:avLst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endCxn id="4" idx="1"/>
          </p:cNvCxnSpPr>
          <p:nvPr/>
        </p:nvCxnSpPr>
        <p:spPr>
          <a:xfrm>
            <a:off x="2551482" y="3273475"/>
            <a:ext cx="95859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endCxn id="5" idx="1"/>
          </p:cNvCxnSpPr>
          <p:nvPr/>
        </p:nvCxnSpPr>
        <p:spPr>
          <a:xfrm flipV="1">
            <a:off x="2623411" y="1695878"/>
            <a:ext cx="899955" cy="80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endCxn id="6" idx="1"/>
          </p:cNvCxnSpPr>
          <p:nvPr/>
        </p:nvCxnSpPr>
        <p:spPr>
          <a:xfrm flipV="1">
            <a:off x="2617515" y="613555"/>
            <a:ext cx="899955" cy="94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6" name="TextBox 125"/>
          <p:cNvSpPr txBox="1"/>
          <p:nvPr/>
        </p:nvSpPr>
        <p:spPr>
          <a:xfrm>
            <a:off x="2754575" y="357968"/>
            <a:ext cx="65111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prstClr val="black"/>
                </a:solidFill>
                <a:latin typeface="Calibri"/>
              </a:rPr>
              <a:t>9</a:t>
            </a:r>
            <a:r>
              <a:rPr lang="en-US" sz="1100" dirty="0" smtClean="0">
                <a:solidFill>
                  <a:prstClr val="black"/>
                </a:solidFill>
                <a:latin typeface="Calibri"/>
              </a:rPr>
              <a:t>/20/13</a:t>
            </a:r>
            <a:endParaRPr lang="en-US" sz="11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2688975" y="1423003"/>
            <a:ext cx="72261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prstClr val="black"/>
                </a:solidFill>
                <a:latin typeface="Calibri"/>
              </a:rPr>
              <a:t>12/23/13</a:t>
            </a:r>
            <a:endParaRPr lang="en-US" sz="11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2835800" y="3011865"/>
            <a:ext cx="6591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prstClr val="black"/>
                </a:solidFill>
                <a:latin typeface="Calibri"/>
              </a:rPr>
              <a:t>3/31/14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2858315" y="4155213"/>
            <a:ext cx="6591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prstClr val="black"/>
                </a:solidFill>
                <a:latin typeface="Calibri"/>
              </a:rPr>
              <a:t>6/13/14</a:t>
            </a:r>
            <a:endParaRPr lang="en-US" sz="11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2915551" y="5414810"/>
            <a:ext cx="6591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prstClr val="black"/>
                </a:solidFill>
                <a:latin typeface="Calibri"/>
              </a:rPr>
              <a:t>9/15</a:t>
            </a:r>
            <a:r>
              <a:rPr lang="en-US" sz="1100" dirty="0" smtClean="0">
                <a:solidFill>
                  <a:prstClr val="black"/>
                </a:solidFill>
                <a:latin typeface="Calibri"/>
              </a:rPr>
              <a:t>/</a:t>
            </a:r>
            <a:r>
              <a:rPr lang="en-US" sz="1100" dirty="0" smtClean="0">
                <a:solidFill>
                  <a:prstClr val="black"/>
                </a:solidFill>
                <a:latin typeface="Calibri"/>
              </a:rPr>
              <a:t>14</a:t>
            </a:r>
            <a:endParaRPr lang="en-US" sz="11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5200868" y="368823"/>
            <a:ext cx="72261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000000"/>
                </a:solidFill>
                <a:latin typeface="Calibri"/>
              </a:rPr>
              <a:t>12/25/13</a:t>
            </a:r>
            <a:endParaRPr lang="en-US" sz="1100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5195961" y="1441536"/>
            <a:ext cx="6591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prstClr val="black"/>
                </a:solidFill>
                <a:latin typeface="Calibri"/>
              </a:rPr>
              <a:t>2/12/14</a:t>
            </a:r>
            <a:endParaRPr lang="en-US" sz="11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5249821" y="3021833"/>
            <a:ext cx="6591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prstClr val="black"/>
                </a:solidFill>
                <a:latin typeface="Calibri"/>
              </a:rPr>
              <a:t>4/30/14</a:t>
            </a:r>
          </a:p>
        </p:txBody>
      </p:sp>
      <p:sp>
        <p:nvSpPr>
          <p:cNvPr id="140" name="TextBox 139"/>
          <p:cNvSpPr txBox="1"/>
          <p:nvPr/>
        </p:nvSpPr>
        <p:spPr>
          <a:xfrm>
            <a:off x="5250939" y="4204432"/>
            <a:ext cx="6591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000000"/>
                </a:solidFill>
                <a:latin typeface="Calibri"/>
              </a:rPr>
              <a:t>7</a:t>
            </a:r>
            <a:r>
              <a:rPr lang="en-US" sz="1100" dirty="0" smtClean="0">
                <a:solidFill>
                  <a:srgbClr val="000000"/>
                </a:solidFill>
                <a:latin typeface="Calibri"/>
              </a:rPr>
              <a:t>/11/14</a:t>
            </a:r>
            <a:endParaRPr lang="en-US" sz="1100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5267873" y="5460328"/>
            <a:ext cx="7232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000000"/>
                </a:solidFill>
                <a:latin typeface="Calibri"/>
              </a:rPr>
              <a:t>10</a:t>
            </a:r>
            <a:r>
              <a:rPr lang="en-US" sz="1100" dirty="0" smtClean="0">
                <a:solidFill>
                  <a:srgbClr val="000000"/>
                </a:solidFill>
                <a:latin typeface="Calibri"/>
              </a:rPr>
              <a:t>/24/</a:t>
            </a:r>
            <a:r>
              <a:rPr lang="en-US" sz="1100" dirty="0" smtClean="0">
                <a:solidFill>
                  <a:srgbClr val="000000"/>
                </a:solidFill>
                <a:latin typeface="Calibri"/>
              </a:rPr>
              <a:t>14</a:t>
            </a:r>
            <a:endParaRPr lang="en-US" sz="1100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7060863" y="3809660"/>
            <a:ext cx="13982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u="sng" dirty="0" smtClean="0">
                <a:solidFill>
                  <a:srgbClr val="FF0000"/>
                </a:solidFill>
                <a:latin typeface="Calibri"/>
              </a:rPr>
              <a:t>H/W Acc. Rev. 7/21/14</a:t>
            </a:r>
            <a:endParaRPr lang="en-US" sz="1100" u="sng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958751" y="6525954"/>
            <a:ext cx="16255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>
                <a:solidFill>
                  <a:prstClr val="black"/>
                </a:solidFill>
                <a:latin typeface="Calibri"/>
              </a:rPr>
              <a:t>DiFX</a:t>
            </a:r>
            <a:r>
              <a:rPr lang="en-US" sz="1200" dirty="0" smtClean="0">
                <a:solidFill>
                  <a:prstClr val="black"/>
                </a:solidFill>
                <a:latin typeface="Calibri"/>
              </a:rPr>
              <a:t> &amp; Post-processing</a:t>
            </a:r>
            <a:endParaRPr lang="en-US" sz="1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5" name="Rounded Rectangle 154"/>
          <p:cNvSpPr/>
          <p:nvPr/>
        </p:nvSpPr>
        <p:spPr>
          <a:xfrm>
            <a:off x="3494955" y="1955329"/>
            <a:ext cx="1738492" cy="35396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prstClr val="black"/>
                </a:solidFill>
                <a:latin typeface="Calibri"/>
              </a:rPr>
              <a:t>Phase IV support</a:t>
            </a:r>
          </a:p>
          <a:p>
            <a:pPr algn="ctr"/>
            <a:r>
              <a:rPr lang="en-US" sz="1050" dirty="0" smtClean="0">
                <a:solidFill>
                  <a:prstClr val="black"/>
                </a:solidFill>
                <a:latin typeface="Calibri"/>
              </a:rPr>
              <a:t>1/15/14 – 1/29/14</a:t>
            </a:r>
          </a:p>
        </p:txBody>
      </p:sp>
      <p:cxnSp>
        <p:nvCxnSpPr>
          <p:cNvPr id="27" name="Elbow Connector 26"/>
          <p:cNvCxnSpPr>
            <a:endCxn id="7" idx="1"/>
          </p:cNvCxnSpPr>
          <p:nvPr/>
        </p:nvCxnSpPr>
        <p:spPr>
          <a:xfrm flipV="1">
            <a:off x="2634376" y="5679644"/>
            <a:ext cx="875696" cy="841841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endCxn id="3" idx="1"/>
          </p:cNvCxnSpPr>
          <p:nvPr/>
        </p:nvCxnSpPr>
        <p:spPr>
          <a:xfrm flipV="1">
            <a:off x="2568240" y="4435288"/>
            <a:ext cx="941832" cy="921557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9" name="TextBox 158"/>
          <p:cNvSpPr txBox="1"/>
          <p:nvPr/>
        </p:nvSpPr>
        <p:spPr>
          <a:xfrm>
            <a:off x="7086600" y="152400"/>
            <a:ext cx="1900806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white"/>
                </a:solidFill>
                <a:latin typeface="Calibri"/>
              </a:rPr>
              <a:t>S/W and CSV Flow</a:t>
            </a:r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7060863" y="494517"/>
            <a:ext cx="1981200" cy="993577"/>
            <a:chOff x="6934200" y="759023"/>
            <a:chExt cx="1981200" cy="993577"/>
          </a:xfrm>
        </p:grpSpPr>
        <p:sp>
          <p:nvSpPr>
            <p:cNvPr id="62" name="Rectangle 61"/>
            <p:cNvSpPr/>
            <p:nvPr/>
          </p:nvSpPr>
          <p:spPr>
            <a:xfrm>
              <a:off x="7981640" y="929435"/>
              <a:ext cx="762000" cy="15239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rgbClr val="000000"/>
              </a:solidFill>
            </a:ln>
          </p:spPr>
          <p:txBody>
            <a:bodyPr wrap="none" lIns="91440" tIns="0" rIns="0" bIns="0" anchor="ctr" anchorCtr="0">
              <a:noAutofit/>
            </a:bodyPr>
            <a:lstStyle/>
            <a:p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Haystack</a:t>
              </a: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7981640" y="1125441"/>
              <a:ext cx="762000" cy="152399"/>
            </a:xfrm>
            <a:prstGeom prst="rect">
              <a:avLst/>
            </a:prstGeom>
            <a:solidFill>
              <a:srgbClr val="008040"/>
            </a:solidFill>
            <a:ln>
              <a:solidFill>
                <a:srgbClr val="000000"/>
              </a:solidFill>
            </a:ln>
          </p:spPr>
          <p:txBody>
            <a:bodyPr wrap="none" lIns="91440" tIns="0" rIns="0" bIns="0" anchor="ctr" anchorCtr="0">
              <a:noAutofit/>
            </a:bodyPr>
            <a:lstStyle/>
            <a:p>
              <a:r>
                <a:rPr lang="en-US" sz="1000" dirty="0">
                  <a:solidFill>
                    <a:srgbClr val="FFFFFF"/>
                  </a:solidFill>
                  <a:latin typeface="Calibri"/>
                </a:rPr>
                <a:t>NRAO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7981640" y="1321447"/>
              <a:ext cx="762004" cy="15240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rgbClr val="000000"/>
              </a:solidFill>
            </a:ln>
          </p:spPr>
          <p:txBody>
            <a:bodyPr wrap="none" lIns="91440" tIns="0" rIns="0" bIns="0" anchor="ctr" anchorCtr="0">
              <a:noAutofit/>
            </a:bodyPr>
            <a:lstStyle/>
            <a:p>
              <a:r>
                <a:rPr lang="en-US" sz="1000" dirty="0" err="1">
                  <a:solidFill>
                    <a:srgbClr val="FFFFFF"/>
                  </a:solidFill>
                  <a:latin typeface="Calibri"/>
                </a:rPr>
                <a:t>MPIfR</a:t>
              </a:r>
              <a:endParaRPr lang="en-US" sz="1000" dirty="0">
                <a:solidFill>
                  <a:srgbClr val="FFFFFF"/>
                </a:solidFill>
                <a:latin typeface="Calibri"/>
              </a:endParaRPr>
            </a:p>
          </p:txBody>
        </p:sp>
        <p:sp>
          <p:nvSpPr>
            <p:cNvPr id="292" name="Rectangle 291"/>
            <p:cNvSpPr/>
            <p:nvPr/>
          </p:nvSpPr>
          <p:spPr>
            <a:xfrm>
              <a:off x="7011926" y="1066800"/>
              <a:ext cx="842536" cy="184459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</p:spPr>
          <p:txBody>
            <a:bodyPr wrap="none" lIns="91440" tIns="0" rIns="0" bIns="0" anchor="ctr" anchorCtr="0">
              <a:noAutofit/>
            </a:bodyPr>
            <a:lstStyle/>
            <a:p>
              <a:pPr algn="ctr"/>
              <a:r>
                <a:rPr lang="en-US" sz="1000" dirty="0" smtClean="0">
                  <a:solidFill>
                    <a:srgbClr val="000000"/>
                  </a:solidFill>
                  <a:latin typeface="Calibri"/>
                </a:rPr>
                <a:t>Delivered</a:t>
              </a:r>
              <a:endParaRPr lang="en-US" sz="1000" dirty="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7010400" y="1524000"/>
              <a:ext cx="842536" cy="18445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0000"/>
              </a:solidFill>
            </a:ln>
          </p:spPr>
          <p:txBody>
            <a:bodyPr wrap="none" lIns="91440" tIns="0" rIns="0" bIns="0" anchor="ctr" anchorCtr="0">
              <a:noAutofit/>
            </a:bodyPr>
            <a:lstStyle/>
            <a:p>
              <a:pPr algn="ctr" defTabSz="517525"/>
              <a:r>
                <a:rPr lang="en-US" sz="1000" dirty="0" smtClean="0">
                  <a:solidFill>
                    <a:srgbClr val="000000"/>
                  </a:solidFill>
                  <a:latin typeface="Calibri"/>
                </a:rPr>
                <a:t>Provisional</a:t>
              </a:r>
              <a:endParaRPr lang="en-US" sz="1000" dirty="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7981640" y="1524000"/>
              <a:ext cx="762004" cy="152400"/>
            </a:xfrm>
            <a:prstGeom prst="rect">
              <a:avLst/>
            </a:prstGeom>
            <a:solidFill>
              <a:srgbClr val="D99694"/>
            </a:solidFill>
            <a:ln>
              <a:solidFill>
                <a:srgbClr val="000000"/>
              </a:solidFill>
            </a:ln>
          </p:spPr>
          <p:txBody>
            <a:bodyPr wrap="none" lIns="91440" tIns="0" rIns="0" bIns="0" anchor="ctr" anchorCtr="0">
              <a:noAutofit/>
            </a:bodyPr>
            <a:lstStyle/>
            <a:p>
              <a:r>
                <a:rPr lang="en-US" sz="1000" dirty="0" smtClean="0">
                  <a:solidFill>
                    <a:srgbClr val="FFFFFF"/>
                  </a:solidFill>
                  <a:latin typeface="Calibri"/>
                </a:rPr>
                <a:t>Other</a:t>
              </a:r>
              <a:endParaRPr lang="en-US" sz="1000" dirty="0">
                <a:solidFill>
                  <a:srgbClr val="FFFFFF"/>
                </a:solidFill>
                <a:latin typeface="Calibri"/>
              </a:endParaRPr>
            </a:p>
          </p:txBody>
        </p:sp>
        <p:sp>
          <p:nvSpPr>
            <p:cNvPr id="171" name="Rectangle 170"/>
            <p:cNvSpPr/>
            <p:nvPr/>
          </p:nvSpPr>
          <p:spPr>
            <a:xfrm>
              <a:off x="6934200" y="838200"/>
              <a:ext cx="1981200" cy="914400"/>
            </a:xfrm>
            <a:prstGeom prst="rect">
              <a:avLst/>
            </a:prstGeom>
            <a:noFill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200" dirty="0">
                <a:noFill/>
                <a:latin typeface="Calibri"/>
              </a:endParaRPr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7162800" y="759023"/>
              <a:ext cx="55493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prstClr val="black"/>
                  </a:solidFill>
                  <a:latin typeface="Calibri"/>
                </a:rPr>
                <a:t>Key</a:t>
              </a:r>
              <a:endParaRPr lang="en-US" sz="14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7011926" y="1295400"/>
              <a:ext cx="842536" cy="18445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00"/>
              </a:solidFill>
            </a:ln>
          </p:spPr>
          <p:txBody>
            <a:bodyPr wrap="none" lIns="91440" tIns="0" rIns="0" bIns="0" anchor="ctr" anchorCtr="0">
              <a:noAutofit/>
            </a:bodyPr>
            <a:lstStyle/>
            <a:p>
              <a:pPr algn="ctr"/>
              <a:r>
                <a:rPr lang="en-US" sz="1000" dirty="0" smtClean="0">
                  <a:solidFill>
                    <a:srgbClr val="000000"/>
                  </a:solidFill>
                  <a:latin typeface="Calibri"/>
                </a:rPr>
                <a:t>Scheduled</a:t>
              </a:r>
              <a:endParaRPr lang="en-US" sz="1000" dirty="0">
                <a:solidFill>
                  <a:srgbClr val="000000"/>
                </a:solidFill>
                <a:latin typeface="Calibri"/>
              </a:endParaRPr>
            </a:p>
          </p:txBody>
        </p:sp>
      </p:grpSp>
      <p:pic>
        <p:nvPicPr>
          <p:cNvPr id="26" name="Picture 25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338520" y="117388"/>
            <a:ext cx="2295275" cy="673148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462" y="887252"/>
            <a:ext cx="2295856" cy="1841923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462" y="5233095"/>
            <a:ext cx="2295855" cy="1056267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8520" y="6386079"/>
            <a:ext cx="2295856" cy="401557"/>
          </a:xfrm>
          <a:prstGeom prst="rect">
            <a:avLst/>
          </a:prstGeom>
        </p:spPr>
      </p:pic>
      <p:sp>
        <p:nvSpPr>
          <p:cNvPr id="174" name="TextBox 173"/>
          <p:cNvSpPr txBox="1"/>
          <p:nvPr/>
        </p:nvSpPr>
        <p:spPr>
          <a:xfrm>
            <a:off x="6829870" y="1916668"/>
            <a:ext cx="36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latin typeface="Zapf Dingbats"/>
                <a:ea typeface="Zapf Dingbats"/>
                <a:cs typeface="Zapf Dingbats"/>
                <a:sym typeface="Zapf Dingbats"/>
              </a:rPr>
              <a:t>✓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5" name="TextBox 174"/>
          <p:cNvSpPr txBox="1"/>
          <p:nvPr/>
        </p:nvSpPr>
        <p:spPr>
          <a:xfrm>
            <a:off x="5249821" y="1955329"/>
            <a:ext cx="36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latin typeface="Zapf Dingbats"/>
                <a:ea typeface="Zapf Dingbats"/>
                <a:cs typeface="Zapf Dingbats"/>
                <a:sym typeface="Zapf Dingbats"/>
              </a:rPr>
              <a:t>✓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7" name="Rounded Rectangle 56"/>
          <p:cNvSpPr/>
          <p:nvPr/>
        </p:nvSpPr>
        <p:spPr>
          <a:xfrm>
            <a:off x="3514856" y="3526642"/>
            <a:ext cx="1738492" cy="353961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rgbClr val="FF0000"/>
                </a:solidFill>
                <a:latin typeface="Calibri"/>
              </a:rPr>
              <a:t>Verification support</a:t>
            </a:r>
          </a:p>
          <a:p>
            <a:pPr algn="ctr"/>
            <a:r>
              <a:rPr lang="en-US" sz="1050" dirty="0" smtClean="0">
                <a:solidFill>
                  <a:srgbClr val="FF0000"/>
                </a:solidFill>
                <a:latin typeface="Calibri"/>
              </a:rPr>
              <a:t>April 2014</a:t>
            </a:r>
          </a:p>
        </p:txBody>
      </p:sp>
      <p:sp>
        <p:nvSpPr>
          <p:cNvPr id="58" name="Rounded Rectangle 57"/>
          <p:cNvSpPr/>
          <p:nvPr/>
        </p:nvSpPr>
        <p:spPr>
          <a:xfrm>
            <a:off x="3514856" y="4664559"/>
            <a:ext cx="1738492" cy="353961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rgbClr val="FF0000"/>
                </a:solidFill>
                <a:latin typeface="Calibri"/>
              </a:rPr>
              <a:t>Verification support</a:t>
            </a:r>
          </a:p>
          <a:p>
            <a:pPr algn="ctr"/>
            <a:r>
              <a:rPr lang="en-US" sz="1050" dirty="0" smtClean="0">
                <a:solidFill>
                  <a:srgbClr val="FF0000"/>
                </a:solidFill>
                <a:latin typeface="Calibri"/>
              </a:rPr>
              <a:t>July 1-11, </a:t>
            </a:r>
            <a:r>
              <a:rPr lang="en-US" sz="1050" dirty="0" smtClean="0">
                <a:solidFill>
                  <a:srgbClr val="FF0000"/>
                </a:solidFill>
                <a:latin typeface="Calibri"/>
              </a:rPr>
              <a:t>2014</a:t>
            </a:r>
          </a:p>
        </p:txBody>
      </p:sp>
      <p:sp>
        <p:nvSpPr>
          <p:cNvPr id="59" name="Rounded Rectangle 58"/>
          <p:cNvSpPr/>
          <p:nvPr/>
        </p:nvSpPr>
        <p:spPr>
          <a:xfrm>
            <a:off x="6904638" y="3395971"/>
            <a:ext cx="1738492" cy="353961"/>
          </a:xfrm>
          <a:prstGeom prst="round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rgbClr val="000000"/>
                </a:solidFill>
                <a:latin typeface="Calibri"/>
              </a:rPr>
              <a:t>CSV 0B: </a:t>
            </a:r>
            <a:r>
              <a:rPr lang="en-US" sz="1050" strike="sngStrike" dirty="0" smtClean="0">
                <a:solidFill>
                  <a:srgbClr val="000000"/>
                </a:solidFill>
                <a:latin typeface="Calibri"/>
              </a:rPr>
              <a:t>Commensal</a:t>
            </a:r>
            <a:r>
              <a:rPr lang="en-US" sz="1050" dirty="0" smtClean="0">
                <a:solidFill>
                  <a:srgbClr val="000000"/>
                </a:solidFill>
                <a:latin typeface="Calibri"/>
              </a:rPr>
              <a:t> cal.</a:t>
            </a:r>
          </a:p>
          <a:p>
            <a:pPr algn="ctr"/>
            <a:r>
              <a:rPr lang="en-US" sz="1050" dirty="0" smtClean="0">
                <a:solidFill>
                  <a:srgbClr val="000000"/>
                </a:solidFill>
                <a:latin typeface="Calibri"/>
              </a:rPr>
              <a:t>5/1/14 - 8/5/14</a:t>
            </a:r>
          </a:p>
        </p:txBody>
      </p:sp>
      <p:sp>
        <p:nvSpPr>
          <p:cNvPr id="60" name="Rounded Rectangle 59"/>
          <p:cNvSpPr/>
          <p:nvPr/>
        </p:nvSpPr>
        <p:spPr>
          <a:xfrm>
            <a:off x="6884581" y="2768205"/>
            <a:ext cx="1738492" cy="353961"/>
          </a:xfrm>
          <a:prstGeom prst="round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rgbClr val="000000"/>
                </a:solidFill>
                <a:latin typeface="Calibri"/>
              </a:rPr>
              <a:t>CSV 0E: Maser test</a:t>
            </a:r>
          </a:p>
          <a:p>
            <a:pPr algn="ctr"/>
            <a:r>
              <a:rPr lang="en-US" sz="1050" dirty="0" smtClean="0">
                <a:solidFill>
                  <a:srgbClr val="000000"/>
                </a:solidFill>
                <a:latin typeface="Calibri"/>
              </a:rPr>
              <a:t>5/19/14</a:t>
            </a:r>
          </a:p>
        </p:txBody>
      </p:sp>
      <p:cxnSp>
        <p:nvCxnSpPr>
          <p:cNvPr id="61" name="Elbow Connector 60"/>
          <p:cNvCxnSpPr>
            <a:stCxn id="4" idx="3"/>
            <a:endCxn id="59" idx="1"/>
          </p:cNvCxnSpPr>
          <p:nvPr/>
        </p:nvCxnSpPr>
        <p:spPr>
          <a:xfrm>
            <a:off x="5188563" y="3273475"/>
            <a:ext cx="1716075" cy="299477"/>
          </a:xfrm>
          <a:prstGeom prst="bentConnector3">
            <a:avLst>
              <a:gd name="adj1" fmla="val 50000"/>
            </a:avLst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Elbow Connector 65"/>
          <p:cNvCxnSpPr>
            <a:stCxn id="3" idx="3"/>
            <a:endCxn id="11" idx="1"/>
          </p:cNvCxnSpPr>
          <p:nvPr/>
        </p:nvCxnSpPr>
        <p:spPr>
          <a:xfrm flipV="1">
            <a:off x="5195961" y="4434229"/>
            <a:ext cx="1708677" cy="1059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ounded Rectangle 77"/>
          <p:cNvSpPr/>
          <p:nvPr/>
        </p:nvSpPr>
        <p:spPr>
          <a:xfrm>
            <a:off x="3475124" y="5896161"/>
            <a:ext cx="1738492" cy="353961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rgbClr val="FF0000"/>
                </a:solidFill>
                <a:latin typeface="Calibri"/>
              </a:rPr>
              <a:t>Verification support</a:t>
            </a:r>
          </a:p>
          <a:p>
            <a:pPr algn="ctr"/>
            <a:r>
              <a:rPr lang="en-US" sz="1050" dirty="0" smtClean="0">
                <a:solidFill>
                  <a:srgbClr val="FF0000"/>
                </a:solidFill>
                <a:latin typeface="Calibri"/>
              </a:rPr>
              <a:t>September 2014</a:t>
            </a:r>
          </a:p>
        </p:txBody>
      </p:sp>
      <p:cxnSp>
        <p:nvCxnSpPr>
          <p:cNvPr id="80" name="Elbow Connector 79"/>
          <p:cNvCxnSpPr>
            <a:stCxn id="4" idx="3"/>
            <a:endCxn id="60" idx="1"/>
          </p:cNvCxnSpPr>
          <p:nvPr/>
        </p:nvCxnSpPr>
        <p:spPr>
          <a:xfrm flipV="1">
            <a:off x="5188563" y="2945186"/>
            <a:ext cx="1696018" cy="328289"/>
          </a:xfrm>
          <a:prstGeom prst="bentConnector3">
            <a:avLst>
              <a:gd name="adj1" fmla="val 50000"/>
            </a:avLst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5728446" y="1334555"/>
            <a:ext cx="36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latin typeface="Zapf Dingbats"/>
                <a:ea typeface="Zapf Dingbats"/>
                <a:cs typeface="Zapf Dingbats"/>
                <a:sym typeface="Zapf Dingbats"/>
              </a:rPr>
              <a:t>✓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5845816" y="233099"/>
            <a:ext cx="36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latin typeface="Zapf Dingbats"/>
                <a:ea typeface="Zapf Dingbats"/>
                <a:cs typeface="Zapf Dingbats"/>
                <a:sym typeface="Zapf Dingbats"/>
              </a:rPr>
              <a:t>✓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3108655" y="2725372"/>
            <a:ext cx="36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latin typeface="Zapf Dingbats"/>
                <a:ea typeface="Zapf Dingbats"/>
                <a:cs typeface="Zapf Dingbats"/>
                <a:sym typeface="Zapf Dingbats"/>
              </a:rPr>
              <a:t>✓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2997" y="2809800"/>
            <a:ext cx="2259039" cy="2345702"/>
          </a:xfrm>
          <a:prstGeom prst="rect">
            <a:avLst/>
          </a:prstGeom>
        </p:spPr>
      </p:pic>
      <p:sp>
        <p:nvSpPr>
          <p:cNvPr id="64" name="Rectangle 63"/>
          <p:cNvSpPr/>
          <p:nvPr/>
        </p:nvSpPr>
        <p:spPr>
          <a:xfrm>
            <a:off x="3494955" y="6450608"/>
            <a:ext cx="1678491" cy="3539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prstClr val="black"/>
                </a:solidFill>
                <a:latin typeface="Calibri"/>
              </a:rPr>
              <a:t>ALMA Release </a:t>
            </a:r>
            <a:r>
              <a:rPr lang="en-US" sz="1200" dirty="0" smtClean="0">
                <a:solidFill>
                  <a:prstClr val="black"/>
                </a:solidFill>
                <a:latin typeface="Calibri"/>
              </a:rPr>
              <a:t>2014.6</a:t>
            </a:r>
            <a:endParaRPr lang="en-US" sz="12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67" name="Elbow Connector 66"/>
          <p:cNvCxnSpPr>
            <a:stCxn id="64" idx="3"/>
            <a:endCxn id="12" idx="1"/>
          </p:cNvCxnSpPr>
          <p:nvPr/>
        </p:nvCxnSpPr>
        <p:spPr>
          <a:xfrm flipV="1">
            <a:off x="5173446" y="5675760"/>
            <a:ext cx="1731192" cy="951829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5222033" y="6381416"/>
            <a:ext cx="87352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000000"/>
                </a:solidFill>
                <a:latin typeface="Calibri"/>
              </a:rPr>
              <a:t>12/15/14(?)</a:t>
            </a:r>
            <a:endParaRPr lang="en-US" sz="1100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532704" y="2868951"/>
            <a:ext cx="16328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 smtClean="0"/>
              <a:t>Not available for validation</a:t>
            </a:r>
            <a:endParaRPr lang="en-US" sz="1000" i="1" dirty="0"/>
          </a:p>
        </p:txBody>
      </p:sp>
      <p:sp>
        <p:nvSpPr>
          <p:cNvPr id="74" name="TextBox 73"/>
          <p:cNvSpPr txBox="1"/>
          <p:nvPr/>
        </p:nvSpPr>
        <p:spPr>
          <a:xfrm>
            <a:off x="3542042" y="5291472"/>
            <a:ext cx="16328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 smtClean="0"/>
              <a:t>Not available for validation</a:t>
            </a:r>
            <a:endParaRPr lang="en-US" sz="1000" i="1" dirty="0"/>
          </a:p>
        </p:txBody>
      </p:sp>
    </p:spTree>
    <p:extLst>
      <p:ext uri="{BB962C8B-B14F-4D97-AF65-F5344CB8AC3E}">
        <p14:creationId xmlns:p14="http://schemas.microsoft.com/office/powerpoint/2010/main" val="14305843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9" name="Elbow Connector 88"/>
          <p:cNvCxnSpPr>
            <a:stCxn id="159" idx="3"/>
            <a:endCxn id="161" idx="1"/>
          </p:cNvCxnSpPr>
          <p:nvPr/>
        </p:nvCxnSpPr>
        <p:spPr>
          <a:xfrm flipV="1">
            <a:off x="4138132" y="2619047"/>
            <a:ext cx="2230118" cy="19275"/>
          </a:xfrm>
          <a:prstGeom prst="bentConnector3">
            <a:avLst>
              <a:gd name="adj1" fmla="val 30491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6" name="Rectangle 125"/>
          <p:cNvSpPr/>
          <p:nvPr/>
        </p:nvSpPr>
        <p:spPr>
          <a:xfrm>
            <a:off x="3376132" y="2565101"/>
            <a:ext cx="762000" cy="1523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1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001000" y="152400"/>
            <a:ext cx="1010726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en-US"/>
            </a:defPPr>
            <a:lvl1pPr defTabSz="457200">
              <a:defRPr>
                <a:solidFill>
                  <a:schemeClr val="bg1"/>
                </a:solidFill>
                <a:latin typeface="Calibri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dirty="0">
                <a:solidFill>
                  <a:prstClr val="white"/>
                </a:solidFill>
              </a:rPr>
              <a:t>I&amp;T Flow</a:t>
            </a:r>
          </a:p>
        </p:txBody>
      </p:sp>
      <p:grpSp>
        <p:nvGrpSpPr>
          <p:cNvPr id="1040" name="Group 1039"/>
          <p:cNvGrpSpPr/>
          <p:nvPr/>
        </p:nvGrpSpPr>
        <p:grpSpPr>
          <a:xfrm>
            <a:off x="1030235" y="552835"/>
            <a:ext cx="1541087" cy="606399"/>
            <a:chOff x="355011" y="393735"/>
            <a:chExt cx="1541087" cy="803034"/>
          </a:xfrm>
        </p:grpSpPr>
        <p:sp>
          <p:nvSpPr>
            <p:cNvPr id="9" name="Rectangle 8"/>
            <p:cNvSpPr/>
            <p:nvPr/>
          </p:nvSpPr>
          <p:spPr>
            <a:xfrm>
              <a:off x="355011" y="393736"/>
              <a:ext cx="1541087" cy="803033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r"/>
              <a:r>
                <a:rPr lang="en-US" sz="900" dirty="0">
                  <a:solidFill>
                    <a:prstClr val="black"/>
                  </a:solidFill>
                  <a:latin typeface="Calibri"/>
                </a:rPr>
                <a:t>LTA </a:t>
              </a:r>
              <a:r>
                <a:rPr lang="en-US" sz="900" dirty="0" smtClean="0">
                  <a:solidFill>
                    <a:prstClr val="black"/>
                  </a:solidFill>
                  <a:latin typeface="Calibri"/>
                </a:rPr>
                <a:t>Protocols</a:t>
              </a:r>
              <a:endParaRPr lang="en-US" sz="900" dirty="0">
                <a:solidFill>
                  <a:prstClr val="black"/>
                </a:solidFill>
                <a:latin typeface="Calibri"/>
              </a:endParaRPr>
            </a:p>
            <a:p>
              <a:pPr algn="r"/>
              <a:r>
                <a:rPr lang="en-US" sz="900" dirty="0" smtClean="0">
                  <a:solidFill>
                    <a:prstClr val="black"/>
                  </a:solidFill>
                  <a:latin typeface="Calibri"/>
                </a:rPr>
                <a:t>PIC protocols</a:t>
              </a:r>
            </a:p>
            <a:p>
              <a:pPr algn="r"/>
              <a:r>
                <a:rPr lang="en-US" sz="900" dirty="0" smtClean="0">
                  <a:solidFill>
                    <a:prstClr val="black"/>
                  </a:solidFill>
                  <a:latin typeface="Calibri"/>
                </a:rPr>
                <a:t>SCC Protocols</a:t>
              </a:r>
              <a:endParaRPr lang="en-US" sz="900" dirty="0">
                <a:solidFill>
                  <a:prstClr val="black"/>
                </a:solidFill>
                <a:latin typeface="Calibri"/>
              </a:endParaRPr>
            </a:p>
            <a:p>
              <a:pPr algn="r"/>
              <a:r>
                <a:rPr lang="en-US" sz="900" dirty="0" smtClean="0">
                  <a:solidFill>
                    <a:prstClr val="black"/>
                  </a:solidFill>
                  <a:latin typeface="Calibri"/>
                </a:rPr>
                <a:t>FPGA </a:t>
              </a:r>
              <a:r>
                <a:rPr lang="en-US" sz="900" dirty="0">
                  <a:solidFill>
                    <a:prstClr val="black"/>
                  </a:solidFill>
                  <a:latin typeface="Calibri"/>
                </a:rPr>
                <a:t>personalities</a:t>
              </a: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364481" y="393735"/>
              <a:ext cx="558547" cy="152399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prstClr val="white"/>
                  </a:solidFill>
                  <a:latin typeface="Calibri"/>
                </a:rPr>
                <a:t>NRAO</a:t>
              </a:r>
              <a:endParaRPr lang="en-US" sz="1100" dirty="0">
                <a:solidFill>
                  <a:prstClr val="white"/>
                </a:solidFill>
                <a:latin typeface="Calibri"/>
              </a:endParaRPr>
            </a:p>
          </p:txBody>
        </p:sp>
      </p:grpSp>
      <p:grpSp>
        <p:nvGrpSpPr>
          <p:cNvPr id="1041" name="Group 1040"/>
          <p:cNvGrpSpPr/>
          <p:nvPr/>
        </p:nvGrpSpPr>
        <p:grpSpPr>
          <a:xfrm>
            <a:off x="1046099" y="5123640"/>
            <a:ext cx="1541259" cy="928916"/>
            <a:chOff x="364136" y="1149042"/>
            <a:chExt cx="1541259" cy="928916"/>
          </a:xfrm>
        </p:grpSpPr>
        <p:sp>
          <p:nvSpPr>
            <p:cNvPr id="108" name="Rectangle 107"/>
            <p:cNvSpPr/>
            <p:nvPr/>
          </p:nvSpPr>
          <p:spPr>
            <a:xfrm>
              <a:off x="364308" y="1149604"/>
              <a:ext cx="1541087" cy="928354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r"/>
              <a:r>
                <a:rPr lang="en-US" sz="900" dirty="0" smtClean="0">
                  <a:solidFill>
                    <a:prstClr val="black"/>
                  </a:solidFill>
                  <a:latin typeface="Calibri"/>
                </a:rPr>
                <a:t>GUIs</a:t>
              </a:r>
            </a:p>
            <a:p>
              <a:pPr algn="r"/>
              <a:r>
                <a:rPr lang="en-US" sz="900" dirty="0" smtClean="0">
                  <a:solidFill>
                    <a:prstClr val="black"/>
                  </a:solidFill>
                  <a:latin typeface="Calibri"/>
                </a:rPr>
                <a:t>VEX to VOM</a:t>
              </a:r>
            </a:p>
            <a:p>
              <a:pPr algn="r"/>
              <a:r>
                <a:rPr lang="en-US" sz="900" dirty="0" smtClean="0">
                  <a:solidFill>
                    <a:prstClr val="black"/>
                  </a:solidFill>
                  <a:latin typeface="Calibri"/>
                </a:rPr>
                <a:t>Device control</a:t>
              </a:r>
            </a:p>
            <a:p>
              <a:pPr algn="r"/>
              <a:r>
                <a:rPr lang="en-US" sz="900" dirty="0" smtClean="0">
                  <a:solidFill>
                    <a:prstClr val="black"/>
                  </a:solidFill>
                  <a:latin typeface="Calibri"/>
                </a:rPr>
                <a:t>PIC Control</a:t>
              </a:r>
            </a:p>
            <a:p>
              <a:pPr algn="r"/>
              <a:r>
                <a:rPr lang="en-US" sz="900" dirty="0" smtClean="0">
                  <a:solidFill>
                    <a:prstClr val="black"/>
                  </a:solidFill>
                  <a:latin typeface="Calibri"/>
                </a:rPr>
                <a:t>VLBI Observing Mode</a:t>
              </a:r>
            </a:p>
            <a:p>
              <a:pPr algn="r"/>
              <a:r>
                <a:rPr lang="en-US" sz="900" dirty="0" smtClean="0">
                  <a:solidFill>
                    <a:prstClr val="black"/>
                  </a:solidFill>
                  <a:latin typeface="Calibri"/>
                </a:rPr>
                <a:t>Post-Observation</a:t>
              </a:r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364136" y="1149042"/>
              <a:ext cx="762000" cy="15239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prstClr val="white"/>
                  </a:solidFill>
                  <a:latin typeface="Calibri"/>
                </a:rPr>
                <a:t>Haystack</a:t>
              </a:r>
              <a:endParaRPr lang="en-US" sz="1100" dirty="0">
                <a:solidFill>
                  <a:prstClr val="white"/>
                </a:solidFill>
                <a:latin typeface="Calibri"/>
              </a:endParaRPr>
            </a:p>
          </p:txBody>
        </p:sp>
      </p:grpSp>
      <p:grpSp>
        <p:nvGrpSpPr>
          <p:cNvPr id="1042" name="Group 1041"/>
          <p:cNvGrpSpPr/>
          <p:nvPr/>
        </p:nvGrpSpPr>
        <p:grpSpPr>
          <a:xfrm>
            <a:off x="1046099" y="6136010"/>
            <a:ext cx="1550557" cy="397017"/>
            <a:chOff x="346249" y="1818325"/>
            <a:chExt cx="1550557" cy="397017"/>
          </a:xfrm>
        </p:grpSpPr>
        <p:sp>
          <p:nvSpPr>
            <p:cNvPr id="119" name="Rectangle 118"/>
            <p:cNvSpPr/>
            <p:nvPr/>
          </p:nvSpPr>
          <p:spPr>
            <a:xfrm>
              <a:off x="355719" y="1820772"/>
              <a:ext cx="1541087" cy="39457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r"/>
              <a:r>
                <a:rPr lang="en-US" sz="900" dirty="0" smtClean="0">
                  <a:solidFill>
                    <a:prstClr val="black"/>
                  </a:solidFill>
                  <a:latin typeface="Calibri"/>
                </a:rPr>
                <a:t>Polarization </a:t>
              </a:r>
              <a:r>
                <a:rPr lang="en-US" sz="900" dirty="0" err="1" smtClean="0">
                  <a:solidFill>
                    <a:prstClr val="black"/>
                  </a:solidFill>
                  <a:latin typeface="Calibri"/>
                </a:rPr>
                <a:t>cal</a:t>
              </a:r>
              <a:endParaRPr lang="en-US" sz="900" dirty="0" smtClean="0">
                <a:solidFill>
                  <a:prstClr val="black"/>
                </a:solidFill>
                <a:latin typeface="Calibri"/>
              </a:endParaRPr>
            </a:p>
            <a:p>
              <a:pPr algn="r"/>
              <a:r>
                <a:rPr lang="en-US" sz="900" dirty="0" err="1" smtClean="0">
                  <a:solidFill>
                    <a:prstClr val="black"/>
                  </a:solidFill>
                  <a:latin typeface="Calibri"/>
                </a:rPr>
                <a:t>Telcal</a:t>
              </a:r>
              <a:r>
                <a:rPr lang="en-US" sz="900" dirty="0" smtClean="0">
                  <a:solidFill>
                    <a:prstClr val="black"/>
                  </a:solidFill>
                  <a:latin typeface="Calibri"/>
                </a:rPr>
                <a:t> phase solver</a:t>
              </a:r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346249" y="1818325"/>
              <a:ext cx="762004" cy="1524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100" dirty="0" err="1" smtClean="0">
                  <a:solidFill>
                    <a:prstClr val="white"/>
                  </a:solidFill>
                  <a:latin typeface="Calibri"/>
                </a:rPr>
                <a:t>MPIfR</a:t>
              </a:r>
              <a:endParaRPr lang="en-US" sz="1100" dirty="0">
                <a:solidFill>
                  <a:prstClr val="white"/>
                </a:solidFill>
                <a:latin typeface="Calibri"/>
              </a:endParaRPr>
            </a:p>
          </p:txBody>
        </p:sp>
      </p:grpSp>
      <p:grpSp>
        <p:nvGrpSpPr>
          <p:cNvPr id="1029" name="Group 1028"/>
          <p:cNvGrpSpPr/>
          <p:nvPr/>
        </p:nvGrpSpPr>
        <p:grpSpPr>
          <a:xfrm>
            <a:off x="1030235" y="1313415"/>
            <a:ext cx="1541087" cy="514719"/>
            <a:chOff x="2671830" y="2106292"/>
            <a:chExt cx="1541087" cy="514719"/>
          </a:xfrm>
        </p:grpSpPr>
        <p:sp>
          <p:nvSpPr>
            <p:cNvPr id="152" name="Rectangle 151"/>
            <p:cNvSpPr/>
            <p:nvPr/>
          </p:nvSpPr>
          <p:spPr>
            <a:xfrm>
              <a:off x="2671830" y="2106638"/>
              <a:ext cx="1541087" cy="514373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prstClr val="black"/>
                  </a:solidFill>
                  <a:latin typeface="Calibri"/>
                </a:rPr>
                <a:t>PICAs</a:t>
              </a:r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2672945" y="2106292"/>
              <a:ext cx="558547" cy="152399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prstClr val="white"/>
                  </a:solidFill>
                  <a:latin typeface="Calibri"/>
                </a:rPr>
                <a:t>NRAO</a:t>
              </a:r>
              <a:endParaRPr lang="en-US" sz="1100" dirty="0">
                <a:solidFill>
                  <a:prstClr val="white"/>
                </a:solidFill>
                <a:latin typeface="Calibri"/>
              </a:endParaRPr>
            </a:p>
          </p:txBody>
        </p:sp>
      </p:grpSp>
      <p:grpSp>
        <p:nvGrpSpPr>
          <p:cNvPr id="1034" name="Group 1033"/>
          <p:cNvGrpSpPr/>
          <p:nvPr/>
        </p:nvGrpSpPr>
        <p:grpSpPr>
          <a:xfrm>
            <a:off x="3376132" y="2562122"/>
            <a:ext cx="1541087" cy="514935"/>
            <a:chOff x="2671658" y="2741465"/>
            <a:chExt cx="1541087" cy="514935"/>
          </a:xfrm>
        </p:grpSpPr>
        <p:sp>
          <p:nvSpPr>
            <p:cNvPr id="157" name="Rectangle 156"/>
            <p:cNvSpPr/>
            <p:nvPr/>
          </p:nvSpPr>
          <p:spPr>
            <a:xfrm>
              <a:off x="2671658" y="2742027"/>
              <a:ext cx="1541087" cy="514373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prstClr val="black"/>
                  </a:solidFill>
                  <a:latin typeface="Calibri"/>
                </a:rPr>
                <a:t>Recording system</a:t>
              </a:r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2671658" y="2741465"/>
              <a:ext cx="762000" cy="15239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prstClr val="white"/>
                  </a:solidFill>
                  <a:latin typeface="Calibri"/>
                </a:rPr>
                <a:t>Haystack</a:t>
              </a:r>
              <a:endParaRPr lang="en-US" sz="1100" dirty="0">
                <a:solidFill>
                  <a:prstClr val="white"/>
                </a:solidFill>
                <a:latin typeface="Calibri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3389837" y="5465072"/>
            <a:ext cx="17380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solidFill>
                  <a:srgbClr val="4F81BD"/>
                </a:solidFill>
                <a:latin typeface="Calibri"/>
              </a:rPr>
              <a:t>S/W Subsystem Test (NRAO)</a:t>
            </a:r>
            <a:endParaRPr lang="en-US" sz="1050" dirty="0">
              <a:solidFill>
                <a:srgbClr val="4F81BD"/>
              </a:solidFill>
              <a:latin typeface="Calibri"/>
            </a:endParaRPr>
          </a:p>
        </p:txBody>
      </p:sp>
      <p:sp>
        <p:nvSpPr>
          <p:cNvPr id="164" name="Rectangle 163"/>
          <p:cNvSpPr/>
          <p:nvPr/>
        </p:nvSpPr>
        <p:spPr>
          <a:xfrm>
            <a:off x="6368250" y="3833920"/>
            <a:ext cx="1541087" cy="51437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Calibri"/>
              </a:rPr>
              <a:t>OSF (Chile)</a:t>
            </a:r>
          </a:p>
        </p:txBody>
      </p:sp>
      <p:sp>
        <p:nvSpPr>
          <p:cNvPr id="165" name="TextBox 164"/>
          <p:cNvSpPr txBox="1"/>
          <p:nvPr/>
        </p:nvSpPr>
        <p:spPr>
          <a:xfrm>
            <a:off x="6286113" y="3604874"/>
            <a:ext cx="23903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100">
                <a:solidFill>
                  <a:schemeClr val="accent1"/>
                </a:solidFill>
              </a:defRPr>
            </a:lvl1pPr>
          </a:lstStyle>
          <a:p>
            <a:r>
              <a:rPr lang="en-US" dirty="0">
                <a:solidFill>
                  <a:srgbClr val="4F81BD"/>
                </a:solidFill>
                <a:latin typeface="Calibri"/>
              </a:rPr>
              <a:t>Component Test (U. Conc., Team/JAO)</a:t>
            </a:r>
          </a:p>
        </p:txBody>
      </p:sp>
      <p:sp>
        <p:nvSpPr>
          <p:cNvPr id="162" name="Rectangle 161"/>
          <p:cNvSpPr/>
          <p:nvPr/>
        </p:nvSpPr>
        <p:spPr>
          <a:xfrm>
            <a:off x="6368250" y="6130970"/>
            <a:ext cx="1541087" cy="51437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Calibri"/>
              </a:rPr>
              <a:t>AOS (Chile)</a:t>
            </a:r>
          </a:p>
        </p:txBody>
      </p:sp>
      <p:sp>
        <p:nvSpPr>
          <p:cNvPr id="166" name="TextBox 165"/>
          <p:cNvSpPr txBox="1"/>
          <p:nvPr/>
        </p:nvSpPr>
        <p:spPr>
          <a:xfrm>
            <a:off x="6299875" y="5901923"/>
            <a:ext cx="23113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4F81BD"/>
                </a:solidFill>
                <a:latin typeface="Calibri"/>
              </a:rPr>
              <a:t>Commissioning </a:t>
            </a:r>
            <a:r>
              <a:rPr lang="en-US" sz="1100" dirty="0">
                <a:solidFill>
                  <a:srgbClr val="4F81BD"/>
                </a:solidFill>
                <a:latin typeface="Calibri"/>
              </a:rPr>
              <a:t>(U. Conc., </a:t>
            </a:r>
            <a:r>
              <a:rPr lang="en-US" sz="1100" dirty="0" smtClean="0">
                <a:solidFill>
                  <a:srgbClr val="4F81BD"/>
                </a:solidFill>
                <a:latin typeface="Calibri"/>
              </a:rPr>
              <a:t>Team/JAO)</a:t>
            </a:r>
            <a:endParaRPr lang="en-US" sz="1100" dirty="0">
              <a:solidFill>
                <a:srgbClr val="4F81BD"/>
              </a:solidFill>
              <a:latin typeface="Calibri"/>
            </a:endParaRPr>
          </a:p>
        </p:txBody>
      </p:sp>
      <p:sp>
        <p:nvSpPr>
          <p:cNvPr id="161" name="Rectangle 160"/>
          <p:cNvSpPr/>
          <p:nvPr/>
        </p:nvSpPr>
        <p:spPr>
          <a:xfrm>
            <a:off x="6368250" y="2361860"/>
            <a:ext cx="1541087" cy="51437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Calibri"/>
              </a:rPr>
              <a:t>NRAO Charlottesville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6264598" y="2100250"/>
            <a:ext cx="22075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4F81BD"/>
                </a:solidFill>
                <a:latin typeface="Calibri"/>
              </a:rPr>
              <a:t>Integration &amp; Test</a:t>
            </a:r>
            <a:r>
              <a:rPr lang="en-US" sz="1100" dirty="0">
                <a:solidFill>
                  <a:srgbClr val="4F81BD"/>
                </a:solidFill>
                <a:latin typeface="Calibri"/>
              </a:rPr>
              <a:t> </a:t>
            </a:r>
            <a:r>
              <a:rPr lang="en-US" sz="1100" dirty="0" smtClean="0">
                <a:solidFill>
                  <a:srgbClr val="4F81BD"/>
                </a:solidFill>
                <a:latin typeface="Calibri"/>
              </a:rPr>
              <a:t>(NRAO, Team)</a:t>
            </a:r>
            <a:endParaRPr lang="en-US" sz="1100" dirty="0">
              <a:solidFill>
                <a:srgbClr val="4F81BD"/>
              </a:solidFill>
              <a:latin typeface="Calibri"/>
            </a:endParaRPr>
          </a:p>
        </p:txBody>
      </p:sp>
      <p:grpSp>
        <p:nvGrpSpPr>
          <p:cNvPr id="1027" name="Group 1026"/>
          <p:cNvGrpSpPr/>
          <p:nvPr/>
        </p:nvGrpSpPr>
        <p:grpSpPr>
          <a:xfrm>
            <a:off x="3389837" y="4157430"/>
            <a:ext cx="1541259" cy="523879"/>
            <a:chOff x="2654477" y="4324937"/>
            <a:chExt cx="1541259" cy="523879"/>
          </a:xfrm>
        </p:grpSpPr>
        <p:sp>
          <p:nvSpPr>
            <p:cNvPr id="170" name="Rectangle 169"/>
            <p:cNvSpPr/>
            <p:nvPr/>
          </p:nvSpPr>
          <p:spPr>
            <a:xfrm>
              <a:off x="2654649" y="4334443"/>
              <a:ext cx="1541087" cy="514373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prstClr val="black"/>
                  </a:solidFill>
                  <a:latin typeface="Calibri"/>
                </a:rPr>
                <a:t>Maser system</a:t>
              </a:r>
            </a:p>
          </p:txBody>
        </p:sp>
        <p:sp>
          <p:nvSpPr>
            <p:cNvPr id="171" name="Rectangle 170"/>
            <p:cNvSpPr/>
            <p:nvPr/>
          </p:nvSpPr>
          <p:spPr>
            <a:xfrm>
              <a:off x="2654477" y="4324937"/>
              <a:ext cx="762000" cy="15239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prstClr val="white"/>
                  </a:solidFill>
                  <a:latin typeface="Calibri"/>
                </a:rPr>
                <a:t>Haystack</a:t>
              </a:r>
              <a:endParaRPr lang="en-US" sz="1100" dirty="0">
                <a:solidFill>
                  <a:prstClr val="white"/>
                </a:solidFill>
                <a:latin typeface="Calibri"/>
              </a:endParaRPr>
            </a:p>
          </p:txBody>
        </p:sp>
      </p:grpSp>
      <p:cxnSp>
        <p:nvCxnSpPr>
          <p:cNvPr id="234" name="Elbow Connector 233"/>
          <p:cNvCxnSpPr>
            <a:stCxn id="9" idx="3"/>
            <a:endCxn id="73" idx="1"/>
          </p:cNvCxnSpPr>
          <p:nvPr/>
        </p:nvCxnSpPr>
        <p:spPr>
          <a:xfrm flipV="1">
            <a:off x="2571322" y="849382"/>
            <a:ext cx="821470" cy="6653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8" name="Elbow Connector 237"/>
          <p:cNvCxnSpPr>
            <a:stCxn id="108" idx="3"/>
            <a:endCxn id="151" idx="1"/>
          </p:cNvCxnSpPr>
          <p:nvPr/>
        </p:nvCxnSpPr>
        <p:spPr>
          <a:xfrm>
            <a:off x="2587358" y="5588379"/>
            <a:ext cx="805434" cy="356414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0" name="Elbow Connector 239"/>
          <p:cNvCxnSpPr>
            <a:stCxn id="119" idx="3"/>
            <a:endCxn id="151" idx="1"/>
          </p:cNvCxnSpPr>
          <p:nvPr/>
        </p:nvCxnSpPr>
        <p:spPr>
          <a:xfrm flipV="1">
            <a:off x="2596656" y="5944793"/>
            <a:ext cx="796136" cy="390949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28" name="Group 1027"/>
          <p:cNvGrpSpPr/>
          <p:nvPr/>
        </p:nvGrpSpPr>
        <p:grpSpPr>
          <a:xfrm>
            <a:off x="1029838" y="1973511"/>
            <a:ext cx="1541967" cy="514373"/>
            <a:chOff x="2671658" y="3413194"/>
            <a:chExt cx="1541967" cy="514373"/>
          </a:xfrm>
        </p:grpSpPr>
        <p:sp>
          <p:nvSpPr>
            <p:cNvPr id="158" name="Rectangle 157"/>
            <p:cNvSpPr/>
            <p:nvPr/>
          </p:nvSpPr>
          <p:spPr>
            <a:xfrm>
              <a:off x="2672538" y="3413194"/>
              <a:ext cx="1541087" cy="514373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prstClr val="black"/>
                  </a:solidFill>
                  <a:latin typeface="Calibri"/>
                </a:rPr>
                <a:t>Fiber Multiplexors</a:t>
              </a:r>
            </a:p>
          </p:txBody>
        </p:sp>
        <p:sp>
          <p:nvSpPr>
            <p:cNvPr id="172" name="Rectangle 171"/>
            <p:cNvSpPr/>
            <p:nvPr/>
          </p:nvSpPr>
          <p:spPr>
            <a:xfrm>
              <a:off x="2671658" y="3418578"/>
              <a:ext cx="762000" cy="15239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000" dirty="0" smtClean="0">
                  <a:solidFill>
                    <a:prstClr val="white"/>
                  </a:solidFill>
                  <a:latin typeface="Calibri"/>
                </a:rPr>
                <a:t>NAOJ</a:t>
              </a:r>
              <a:endParaRPr lang="en-US" sz="1000" dirty="0">
                <a:solidFill>
                  <a:prstClr val="white"/>
                </a:solidFill>
                <a:latin typeface="Calibri"/>
              </a:endParaRPr>
            </a:p>
          </p:txBody>
        </p:sp>
      </p:grpSp>
      <p:cxnSp>
        <p:nvCxnSpPr>
          <p:cNvPr id="78" name="Elbow Connector 77"/>
          <p:cNvCxnSpPr>
            <a:stCxn id="92" idx="3"/>
            <a:endCxn id="279" idx="1"/>
          </p:cNvCxnSpPr>
          <p:nvPr/>
        </p:nvCxnSpPr>
        <p:spPr>
          <a:xfrm flipH="1">
            <a:off x="6368116" y="5255096"/>
            <a:ext cx="1541221" cy="957114"/>
          </a:xfrm>
          <a:prstGeom prst="bentConnector5">
            <a:avLst>
              <a:gd name="adj1" fmla="val -21699"/>
              <a:gd name="adj2" fmla="val 59455"/>
              <a:gd name="adj3" fmla="val 12475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Elbow Connector 79"/>
          <p:cNvCxnSpPr>
            <a:stCxn id="161" idx="3"/>
            <a:endCxn id="278" idx="1"/>
          </p:cNvCxnSpPr>
          <p:nvPr/>
        </p:nvCxnSpPr>
        <p:spPr>
          <a:xfrm flipH="1">
            <a:off x="6354354" y="2619047"/>
            <a:ext cx="1554983" cy="1296115"/>
          </a:xfrm>
          <a:prstGeom prst="bentConnector5">
            <a:avLst>
              <a:gd name="adj1" fmla="val -20751"/>
              <a:gd name="adj2" fmla="val 56982"/>
              <a:gd name="adj3" fmla="val 121507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Elbow Connector 81"/>
          <p:cNvCxnSpPr>
            <a:stCxn id="152" idx="3"/>
            <a:endCxn id="282" idx="1"/>
          </p:cNvCxnSpPr>
          <p:nvPr/>
        </p:nvCxnSpPr>
        <p:spPr>
          <a:xfrm>
            <a:off x="2571322" y="1570948"/>
            <a:ext cx="3775053" cy="866418"/>
          </a:xfrm>
          <a:prstGeom prst="bentConnector3">
            <a:avLst>
              <a:gd name="adj1" fmla="val 81149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Elbow Connector 94"/>
          <p:cNvCxnSpPr>
            <a:stCxn id="158" idx="3"/>
            <a:endCxn id="157" idx="1"/>
          </p:cNvCxnSpPr>
          <p:nvPr/>
        </p:nvCxnSpPr>
        <p:spPr>
          <a:xfrm>
            <a:off x="2571805" y="2230698"/>
            <a:ext cx="804327" cy="589173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33" name="Group 1032"/>
          <p:cNvGrpSpPr/>
          <p:nvPr/>
        </p:nvGrpSpPr>
        <p:grpSpPr>
          <a:xfrm>
            <a:off x="1038822" y="2570749"/>
            <a:ext cx="1541088" cy="514373"/>
            <a:chOff x="775909" y="2742375"/>
            <a:chExt cx="1541088" cy="514373"/>
          </a:xfrm>
        </p:grpSpPr>
        <p:sp>
          <p:nvSpPr>
            <p:cNvPr id="181" name="Rectangle 180"/>
            <p:cNvSpPr/>
            <p:nvPr/>
          </p:nvSpPr>
          <p:spPr>
            <a:xfrm>
              <a:off x="775910" y="2742375"/>
              <a:ext cx="1541087" cy="514373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prstClr val="black"/>
                  </a:solidFill>
                  <a:latin typeface="Calibri"/>
                </a:rPr>
                <a:t>Recorder media</a:t>
              </a:r>
            </a:p>
          </p:txBody>
        </p:sp>
        <p:sp>
          <p:nvSpPr>
            <p:cNvPr id="183" name="Rectangle 182"/>
            <p:cNvSpPr/>
            <p:nvPr/>
          </p:nvSpPr>
          <p:spPr>
            <a:xfrm>
              <a:off x="775909" y="2746824"/>
              <a:ext cx="762000" cy="152399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prstClr val="white"/>
                  </a:solidFill>
                  <a:latin typeface="Calibri"/>
                </a:rPr>
                <a:t>ASIAA</a:t>
              </a:r>
              <a:endParaRPr lang="en-US" sz="1100" dirty="0">
                <a:solidFill>
                  <a:prstClr val="white"/>
                </a:solidFill>
                <a:latin typeface="Calibri"/>
              </a:endParaRPr>
            </a:p>
          </p:txBody>
        </p:sp>
      </p:grpSp>
      <p:cxnSp>
        <p:nvCxnSpPr>
          <p:cNvPr id="1032" name="Elbow Connector 1031"/>
          <p:cNvCxnSpPr>
            <a:stCxn id="181" idx="3"/>
            <a:endCxn id="157" idx="1"/>
          </p:cNvCxnSpPr>
          <p:nvPr/>
        </p:nvCxnSpPr>
        <p:spPr>
          <a:xfrm flipV="1">
            <a:off x="2579910" y="2819871"/>
            <a:ext cx="796222" cy="8065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8" name="TextBox 187"/>
          <p:cNvSpPr txBox="1"/>
          <p:nvPr/>
        </p:nvSpPr>
        <p:spPr>
          <a:xfrm>
            <a:off x="3376132" y="2343280"/>
            <a:ext cx="14542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4F81BD"/>
                </a:solidFill>
                <a:latin typeface="Calibri"/>
              </a:rPr>
              <a:t>Integration (Haystack)</a:t>
            </a:r>
            <a:endParaRPr lang="en-US" sz="1100" dirty="0">
              <a:solidFill>
                <a:srgbClr val="4F81BD"/>
              </a:solidFill>
              <a:latin typeface="Calibri"/>
            </a:endParaRPr>
          </a:p>
        </p:txBody>
      </p:sp>
      <p:grpSp>
        <p:nvGrpSpPr>
          <p:cNvPr id="1036" name="Group 1035"/>
          <p:cNvGrpSpPr/>
          <p:nvPr/>
        </p:nvGrpSpPr>
        <p:grpSpPr>
          <a:xfrm>
            <a:off x="6582291" y="535982"/>
            <a:ext cx="1095650" cy="1292152"/>
            <a:chOff x="4610546" y="268076"/>
            <a:chExt cx="1095650" cy="1292152"/>
          </a:xfrm>
        </p:grpSpPr>
        <p:sp>
          <p:nvSpPr>
            <p:cNvPr id="191" name="Rectangle 190"/>
            <p:cNvSpPr/>
            <p:nvPr/>
          </p:nvSpPr>
          <p:spPr>
            <a:xfrm>
              <a:off x="4610546" y="268076"/>
              <a:ext cx="1095650" cy="1292152"/>
            </a:xfrm>
            <a:prstGeom prst="rect">
              <a:avLst/>
            </a:prstGeom>
            <a:noFill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200" dirty="0">
                <a:noFill/>
                <a:latin typeface="Calibri"/>
              </a:endParaRPr>
            </a:p>
          </p:txBody>
        </p:sp>
        <p:sp>
          <p:nvSpPr>
            <p:cNvPr id="201" name="TextBox 200"/>
            <p:cNvSpPr txBox="1"/>
            <p:nvPr/>
          </p:nvSpPr>
          <p:spPr>
            <a:xfrm>
              <a:off x="4893813" y="296864"/>
              <a:ext cx="44853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prstClr val="black"/>
                  </a:solidFill>
                  <a:latin typeface="Calibri"/>
                </a:rPr>
                <a:t>Key</a:t>
              </a:r>
              <a:endParaRPr lang="en-US" sz="14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02" name="Rectangle 201"/>
            <p:cNvSpPr/>
            <p:nvPr/>
          </p:nvSpPr>
          <p:spPr>
            <a:xfrm>
              <a:off x="4703155" y="1240091"/>
              <a:ext cx="868884" cy="23571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prstClr val="black"/>
                  </a:solidFill>
                  <a:latin typeface="Calibri"/>
                </a:rPr>
                <a:t>I&amp;T</a:t>
              </a:r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4712453" y="927390"/>
              <a:ext cx="868884" cy="23571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prstClr val="black"/>
                  </a:solidFill>
                  <a:latin typeface="Calibri"/>
                </a:rPr>
                <a:t>Hardware</a:t>
              </a:r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4712807" y="623633"/>
              <a:ext cx="868884" cy="23571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prstClr val="black"/>
                  </a:solidFill>
                  <a:latin typeface="Calibri"/>
                </a:rPr>
                <a:t>Software</a:t>
              </a:r>
            </a:p>
          </p:txBody>
        </p:sp>
      </p:grpSp>
      <p:cxnSp>
        <p:nvCxnSpPr>
          <p:cNvPr id="1039" name="Elbow Connector 1038"/>
          <p:cNvCxnSpPr>
            <a:stCxn id="151" idx="3"/>
            <a:endCxn id="162" idx="1"/>
          </p:cNvCxnSpPr>
          <p:nvPr/>
        </p:nvCxnSpPr>
        <p:spPr>
          <a:xfrm>
            <a:off x="4933879" y="5944793"/>
            <a:ext cx="1434371" cy="44336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3389837" y="5684045"/>
            <a:ext cx="1544042" cy="517934"/>
            <a:chOff x="3417855" y="1433564"/>
            <a:chExt cx="1544042" cy="517934"/>
          </a:xfrm>
        </p:grpSpPr>
        <p:sp>
          <p:nvSpPr>
            <p:cNvPr id="151" name="Rectangle 150"/>
            <p:cNvSpPr/>
            <p:nvPr/>
          </p:nvSpPr>
          <p:spPr>
            <a:xfrm>
              <a:off x="3420810" y="1437125"/>
              <a:ext cx="1541087" cy="514373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prstClr val="black"/>
                  </a:solidFill>
                  <a:latin typeface="Calibri"/>
                </a:rPr>
                <a:t>ALMA SVN Repository</a:t>
              </a:r>
            </a:p>
          </p:txBody>
        </p:sp>
        <p:sp>
          <p:nvSpPr>
            <p:cNvPr id="276" name="Rectangle 275"/>
            <p:cNvSpPr/>
            <p:nvPr/>
          </p:nvSpPr>
          <p:spPr>
            <a:xfrm>
              <a:off x="3417855" y="1433564"/>
              <a:ext cx="762000" cy="152399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prstClr val="white"/>
                  </a:solidFill>
                  <a:latin typeface="Calibri"/>
                </a:rPr>
                <a:t>ALMA</a:t>
              </a:r>
              <a:endParaRPr lang="en-US" sz="1100" dirty="0">
                <a:solidFill>
                  <a:prstClr val="white"/>
                </a:solidFill>
                <a:latin typeface="Calibri"/>
              </a:endParaRPr>
            </a:p>
          </p:txBody>
        </p:sp>
      </p:grpSp>
      <p:sp>
        <p:nvSpPr>
          <p:cNvPr id="278" name="Rectangle 277"/>
          <p:cNvSpPr/>
          <p:nvPr/>
        </p:nvSpPr>
        <p:spPr>
          <a:xfrm>
            <a:off x="6354354" y="3838962"/>
            <a:ext cx="762000" cy="152399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prstClr val="white"/>
                </a:solidFill>
                <a:latin typeface="Calibri"/>
              </a:rPr>
              <a:t>ALMA</a:t>
            </a:r>
            <a:endParaRPr lang="en-US" sz="11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79" name="Rectangle 278"/>
          <p:cNvSpPr/>
          <p:nvPr/>
        </p:nvSpPr>
        <p:spPr>
          <a:xfrm>
            <a:off x="6368116" y="6136010"/>
            <a:ext cx="762000" cy="152399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prstClr val="white"/>
                </a:solidFill>
                <a:latin typeface="Calibri"/>
              </a:rPr>
              <a:t>ALMA</a:t>
            </a:r>
            <a:endParaRPr lang="en-US" sz="11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82" name="Rectangle 281"/>
          <p:cNvSpPr/>
          <p:nvPr/>
        </p:nvSpPr>
        <p:spPr>
          <a:xfrm>
            <a:off x="6346375" y="2361166"/>
            <a:ext cx="558547" cy="152399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prstClr val="white"/>
                </a:solidFill>
                <a:latin typeface="Calibri"/>
              </a:rPr>
              <a:t>NRAO</a:t>
            </a:r>
            <a:endParaRPr lang="en-US" sz="1100" dirty="0">
              <a:solidFill>
                <a:prstClr val="white"/>
              </a:solidFill>
              <a:latin typeface="Calibri"/>
            </a:endParaRPr>
          </a:p>
        </p:txBody>
      </p:sp>
      <p:grpSp>
        <p:nvGrpSpPr>
          <p:cNvPr id="59" name="Group 58"/>
          <p:cNvGrpSpPr/>
          <p:nvPr/>
        </p:nvGrpSpPr>
        <p:grpSpPr>
          <a:xfrm>
            <a:off x="1039705" y="3200257"/>
            <a:ext cx="1541088" cy="514373"/>
            <a:chOff x="775909" y="2742375"/>
            <a:chExt cx="1541088" cy="514373"/>
          </a:xfrm>
        </p:grpSpPr>
        <p:sp>
          <p:nvSpPr>
            <p:cNvPr id="60" name="Rectangle 59"/>
            <p:cNvSpPr/>
            <p:nvPr/>
          </p:nvSpPr>
          <p:spPr>
            <a:xfrm>
              <a:off x="775910" y="2742375"/>
              <a:ext cx="1541087" cy="514373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prstClr val="black"/>
                  </a:solidFill>
                  <a:latin typeface="Calibri"/>
                </a:rPr>
                <a:t>Mark 6 Recorders</a:t>
              </a: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775909" y="2746824"/>
              <a:ext cx="762000" cy="152399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prstClr val="white"/>
                  </a:solidFill>
                  <a:latin typeface="Calibri"/>
                </a:rPr>
                <a:t>ASIAA</a:t>
              </a:r>
              <a:endParaRPr lang="en-US" sz="1100" dirty="0">
                <a:solidFill>
                  <a:prstClr val="white"/>
                </a:solidFill>
                <a:latin typeface="Calibri"/>
              </a:endParaRPr>
            </a:p>
          </p:txBody>
        </p:sp>
      </p:grpSp>
      <p:cxnSp>
        <p:nvCxnSpPr>
          <p:cNvPr id="5" name="Elbow Connector 4"/>
          <p:cNvCxnSpPr>
            <a:stCxn id="60" idx="3"/>
            <a:endCxn id="157" idx="1"/>
          </p:cNvCxnSpPr>
          <p:nvPr/>
        </p:nvCxnSpPr>
        <p:spPr>
          <a:xfrm flipV="1">
            <a:off x="2580793" y="2819871"/>
            <a:ext cx="795339" cy="637573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4" name="Group 63"/>
          <p:cNvGrpSpPr/>
          <p:nvPr/>
        </p:nvGrpSpPr>
        <p:grpSpPr>
          <a:xfrm>
            <a:off x="1044812" y="3866484"/>
            <a:ext cx="1541087" cy="514719"/>
            <a:chOff x="2671830" y="2106292"/>
            <a:chExt cx="1541087" cy="514719"/>
          </a:xfrm>
        </p:grpSpPr>
        <p:sp>
          <p:nvSpPr>
            <p:cNvPr id="65" name="Rectangle 64"/>
            <p:cNvSpPr/>
            <p:nvPr/>
          </p:nvSpPr>
          <p:spPr>
            <a:xfrm>
              <a:off x="2671830" y="2106638"/>
              <a:ext cx="1541087" cy="514373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prstClr val="black"/>
                  </a:solidFill>
                  <a:latin typeface="Calibri"/>
                </a:rPr>
                <a:t>Maser rack</a:t>
              </a: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2672945" y="2106292"/>
              <a:ext cx="558547" cy="152399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prstClr val="white"/>
                  </a:solidFill>
                  <a:latin typeface="Calibri"/>
                </a:rPr>
                <a:t>NRAO</a:t>
              </a:r>
              <a:endParaRPr lang="en-US" sz="1100" dirty="0">
                <a:solidFill>
                  <a:prstClr val="white"/>
                </a:solidFill>
                <a:latin typeface="Calibri"/>
              </a:endParaRP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1045927" y="4491517"/>
            <a:ext cx="1541259" cy="523879"/>
            <a:chOff x="2654477" y="4324937"/>
            <a:chExt cx="1541259" cy="523879"/>
          </a:xfrm>
        </p:grpSpPr>
        <p:sp>
          <p:nvSpPr>
            <p:cNvPr id="68" name="Rectangle 67"/>
            <p:cNvSpPr/>
            <p:nvPr/>
          </p:nvSpPr>
          <p:spPr>
            <a:xfrm>
              <a:off x="2654649" y="4334443"/>
              <a:ext cx="1541087" cy="514373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prstClr val="black"/>
                  </a:solidFill>
                  <a:latin typeface="Calibri"/>
                </a:rPr>
                <a:t>Maser</a:t>
              </a: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2654477" y="4324937"/>
              <a:ext cx="762000" cy="15239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prstClr val="white"/>
                  </a:solidFill>
                  <a:latin typeface="Calibri"/>
                </a:rPr>
                <a:t>Haystack</a:t>
              </a:r>
              <a:endParaRPr lang="en-US" sz="1100" dirty="0">
                <a:solidFill>
                  <a:prstClr val="white"/>
                </a:solidFill>
                <a:latin typeface="Calibri"/>
              </a:endParaRPr>
            </a:p>
          </p:txBody>
        </p:sp>
      </p:grpSp>
      <p:sp>
        <p:nvSpPr>
          <p:cNvPr id="70" name="TextBox 69"/>
          <p:cNvSpPr txBox="1"/>
          <p:nvPr/>
        </p:nvSpPr>
        <p:spPr>
          <a:xfrm>
            <a:off x="3378078" y="3932644"/>
            <a:ext cx="19965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4F81BD"/>
                </a:solidFill>
                <a:latin typeface="Calibri"/>
              </a:rPr>
              <a:t>Integration (Haystack, U. Conc.)</a:t>
            </a:r>
            <a:endParaRPr lang="en-US" sz="1100" dirty="0">
              <a:solidFill>
                <a:srgbClr val="4F81BD"/>
              </a:solidFill>
              <a:latin typeface="Calibri"/>
            </a:endParaRPr>
          </a:p>
        </p:txBody>
      </p:sp>
      <p:cxnSp>
        <p:nvCxnSpPr>
          <p:cNvPr id="7" name="Elbow Connector 6"/>
          <p:cNvCxnSpPr>
            <a:stCxn id="65" idx="3"/>
            <a:endCxn id="170" idx="1"/>
          </p:cNvCxnSpPr>
          <p:nvPr/>
        </p:nvCxnSpPr>
        <p:spPr>
          <a:xfrm>
            <a:off x="2585899" y="4124017"/>
            <a:ext cx="804110" cy="300106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Elbow Connector 9"/>
          <p:cNvCxnSpPr>
            <a:stCxn id="68" idx="3"/>
            <a:endCxn id="170" idx="1"/>
          </p:cNvCxnSpPr>
          <p:nvPr/>
        </p:nvCxnSpPr>
        <p:spPr>
          <a:xfrm flipV="1">
            <a:off x="2587186" y="4424123"/>
            <a:ext cx="802823" cy="334087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" name="Group 3"/>
          <p:cNvGrpSpPr/>
          <p:nvPr/>
        </p:nvGrpSpPr>
        <p:grpSpPr>
          <a:xfrm>
            <a:off x="3389837" y="588634"/>
            <a:ext cx="1544042" cy="517934"/>
            <a:chOff x="4030003" y="648574"/>
            <a:chExt cx="1544042" cy="517934"/>
          </a:xfrm>
        </p:grpSpPr>
        <p:sp>
          <p:nvSpPr>
            <p:cNvPr id="73" name="Rectangle 72"/>
            <p:cNvSpPr/>
            <p:nvPr/>
          </p:nvSpPr>
          <p:spPr>
            <a:xfrm>
              <a:off x="4032958" y="652135"/>
              <a:ext cx="1541087" cy="514373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prstClr val="black"/>
                  </a:solidFill>
                  <a:latin typeface="Calibri"/>
                </a:rPr>
                <a:t>ALMA CVS Repository</a:t>
              </a: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4030003" y="648574"/>
              <a:ext cx="762000" cy="152399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100" dirty="0" smtClean="0">
                  <a:solidFill>
                    <a:prstClr val="white"/>
                  </a:solidFill>
                  <a:latin typeface="Calibri"/>
                </a:rPr>
                <a:t>ALMA</a:t>
              </a:r>
              <a:endParaRPr lang="en-US" sz="1100" dirty="0">
                <a:solidFill>
                  <a:prstClr val="white"/>
                </a:solidFill>
                <a:latin typeface="Calibri"/>
              </a:endParaRPr>
            </a:p>
          </p:txBody>
        </p:sp>
      </p:grpSp>
      <p:cxnSp>
        <p:nvCxnSpPr>
          <p:cNvPr id="81" name="Elbow Connector 80"/>
          <p:cNvCxnSpPr>
            <a:stCxn id="73" idx="3"/>
            <a:endCxn id="282" idx="1"/>
          </p:cNvCxnSpPr>
          <p:nvPr/>
        </p:nvCxnSpPr>
        <p:spPr>
          <a:xfrm>
            <a:off x="4933879" y="849382"/>
            <a:ext cx="1412496" cy="158798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898240" y="2399018"/>
            <a:ext cx="8020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000000"/>
                </a:solidFill>
                <a:latin typeface="Calibri"/>
              </a:rPr>
              <a:t>1 of 5, +OFL</a:t>
            </a:r>
            <a:endParaRPr lang="en-US" sz="1000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911945" y="2761711"/>
            <a:ext cx="6082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000000"/>
                </a:solidFill>
                <a:latin typeface="Calibri"/>
              </a:rPr>
              <a:t>2+2 of 5</a:t>
            </a:r>
            <a:endParaRPr lang="en-US" sz="1000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7838431" y="2373634"/>
            <a:ext cx="3919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00FF"/>
                </a:solidFill>
                <a:latin typeface="Calibri"/>
              </a:rPr>
              <a:t>PAI</a:t>
            </a:r>
            <a:endParaRPr lang="en-US" sz="1200" dirty="0">
              <a:solidFill>
                <a:srgbClr val="0000FF"/>
              </a:solidFill>
              <a:latin typeface="Calibri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7841859" y="3854696"/>
            <a:ext cx="4239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00FF"/>
                </a:solidFill>
                <a:latin typeface="Calibri"/>
              </a:rPr>
              <a:t>PAS</a:t>
            </a:r>
            <a:endParaRPr lang="en-US" sz="1200" dirty="0">
              <a:solidFill>
                <a:srgbClr val="0000FF"/>
              </a:solidFill>
              <a:latin typeface="Calibri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5902542" y="4097830"/>
            <a:ext cx="4283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00FF"/>
                </a:solidFill>
                <a:latin typeface="Calibri"/>
              </a:rPr>
              <a:t>TRR</a:t>
            </a:r>
            <a:endParaRPr lang="en-US" sz="1200" dirty="0">
              <a:solidFill>
                <a:srgbClr val="0000FF"/>
              </a:solidFill>
              <a:latin typeface="Calibri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7839510" y="5016850"/>
            <a:ext cx="6673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solidFill>
                  <a:srgbClr val="0000FF"/>
                </a:solidFill>
                <a:latin typeface="Calibri"/>
              </a:rPr>
              <a:t>AcRv</a:t>
            </a:r>
            <a:endParaRPr lang="en-US" sz="1200" dirty="0">
              <a:solidFill>
                <a:srgbClr val="0000FF"/>
              </a:solidFill>
              <a:latin typeface="Calibri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5832143" y="2557614"/>
            <a:ext cx="453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00FF"/>
                </a:solidFill>
                <a:latin typeface="Calibri"/>
              </a:rPr>
              <a:t>SITR</a:t>
            </a:r>
            <a:endParaRPr lang="en-US" sz="1200" dirty="0">
              <a:solidFill>
                <a:srgbClr val="0000FF"/>
              </a:solidFill>
              <a:latin typeface="Calibri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6368250" y="4997909"/>
            <a:ext cx="1541087" cy="51437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Calibri"/>
              </a:rPr>
              <a:t>AOS (Chile)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286113" y="4768863"/>
            <a:ext cx="21270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4F81BD"/>
                </a:solidFill>
                <a:latin typeface="Calibri"/>
              </a:rPr>
              <a:t>System Test (U. Conc., Team/JAO)</a:t>
            </a:r>
            <a:endParaRPr lang="en-US" sz="1100" dirty="0">
              <a:solidFill>
                <a:srgbClr val="4F81BD"/>
              </a:solidFill>
              <a:latin typeface="Calibri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6377872" y="5002951"/>
            <a:ext cx="762000" cy="152399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prstClr val="white"/>
                </a:solidFill>
                <a:latin typeface="Calibri"/>
              </a:rPr>
              <a:t>ALMA</a:t>
            </a:r>
            <a:endParaRPr lang="en-US" sz="11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5945800" y="5204978"/>
            <a:ext cx="4283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00FF"/>
                </a:solidFill>
                <a:latin typeface="Calibri"/>
              </a:rPr>
              <a:t>TRR</a:t>
            </a:r>
            <a:endParaRPr lang="en-US" sz="1200" dirty="0">
              <a:solidFill>
                <a:srgbClr val="0000FF"/>
              </a:solidFill>
              <a:latin typeface="Calibri"/>
            </a:endParaRPr>
          </a:p>
        </p:txBody>
      </p:sp>
      <p:cxnSp>
        <p:nvCxnSpPr>
          <p:cNvPr id="98" name="Elbow Connector 97"/>
          <p:cNvCxnSpPr>
            <a:stCxn id="164" idx="3"/>
            <a:endCxn id="94" idx="1"/>
          </p:cNvCxnSpPr>
          <p:nvPr/>
        </p:nvCxnSpPr>
        <p:spPr>
          <a:xfrm flipH="1">
            <a:off x="6377872" y="4091107"/>
            <a:ext cx="1531465" cy="988044"/>
          </a:xfrm>
          <a:prstGeom prst="bentConnector5">
            <a:avLst>
              <a:gd name="adj1" fmla="val -23373"/>
              <a:gd name="adj2" fmla="val 59159"/>
              <a:gd name="adj3" fmla="val 124909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5626958" y="2175756"/>
            <a:ext cx="58221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FF0000"/>
                </a:solidFill>
                <a:latin typeface="Calibri"/>
              </a:rPr>
              <a:t>4/8/14</a:t>
            </a:r>
          </a:p>
        </p:txBody>
      </p:sp>
      <p:sp>
        <p:nvSpPr>
          <p:cNvPr id="99" name="TextBox 98"/>
          <p:cNvSpPr txBox="1"/>
          <p:nvPr/>
        </p:nvSpPr>
        <p:spPr>
          <a:xfrm rot="16200000">
            <a:off x="8020000" y="2871288"/>
            <a:ext cx="6591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FF0000"/>
                </a:solidFill>
                <a:latin typeface="Calibri"/>
              </a:rPr>
              <a:t>5/15/14</a:t>
            </a:r>
          </a:p>
        </p:txBody>
      </p:sp>
      <p:sp>
        <p:nvSpPr>
          <p:cNvPr id="100" name="TextBox 99"/>
          <p:cNvSpPr txBox="1"/>
          <p:nvPr/>
        </p:nvSpPr>
        <p:spPr>
          <a:xfrm rot="16200000">
            <a:off x="5582818" y="3586869"/>
            <a:ext cx="58221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FF0000"/>
                </a:solidFill>
                <a:latin typeface="Calibri"/>
              </a:rPr>
              <a:t>6/7/14</a:t>
            </a:r>
          </a:p>
        </p:txBody>
      </p:sp>
      <p:sp>
        <p:nvSpPr>
          <p:cNvPr id="101" name="TextBox 100"/>
          <p:cNvSpPr txBox="1"/>
          <p:nvPr/>
        </p:nvSpPr>
        <p:spPr>
          <a:xfrm rot="16200000">
            <a:off x="8031759" y="4243996"/>
            <a:ext cx="6591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latin typeface="Calibri"/>
              </a:rPr>
              <a:t>6</a:t>
            </a:r>
            <a:r>
              <a:rPr lang="en-US" sz="1100" dirty="0" smtClean="0">
                <a:solidFill>
                  <a:srgbClr val="FF0000"/>
                </a:solidFill>
                <a:latin typeface="Calibri"/>
              </a:rPr>
              <a:t>/16/14</a:t>
            </a:r>
          </a:p>
        </p:txBody>
      </p:sp>
      <p:sp>
        <p:nvSpPr>
          <p:cNvPr id="102" name="TextBox 101"/>
          <p:cNvSpPr txBox="1"/>
          <p:nvPr/>
        </p:nvSpPr>
        <p:spPr>
          <a:xfrm rot="16200000">
            <a:off x="5568460" y="4725202"/>
            <a:ext cx="58221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FF0000"/>
                </a:solidFill>
                <a:latin typeface="Calibri"/>
              </a:rPr>
              <a:t>7/4/14</a:t>
            </a:r>
          </a:p>
        </p:txBody>
      </p:sp>
      <p:sp>
        <p:nvSpPr>
          <p:cNvPr id="103" name="TextBox 102"/>
          <p:cNvSpPr txBox="1"/>
          <p:nvPr/>
        </p:nvSpPr>
        <p:spPr>
          <a:xfrm rot="16200000">
            <a:off x="5568459" y="5894803"/>
            <a:ext cx="58221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FF0000"/>
                </a:solidFill>
                <a:latin typeface="Calibri"/>
              </a:rPr>
              <a:t>8/1/14</a:t>
            </a:r>
          </a:p>
        </p:txBody>
      </p:sp>
      <p:sp>
        <p:nvSpPr>
          <p:cNvPr id="104" name="TextBox 103"/>
          <p:cNvSpPr txBox="1"/>
          <p:nvPr/>
        </p:nvSpPr>
        <p:spPr>
          <a:xfrm rot="16200000">
            <a:off x="8020000" y="5406795"/>
            <a:ext cx="6591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FF0000"/>
                </a:solidFill>
                <a:latin typeface="Calibri"/>
              </a:rPr>
              <a:t>7/21/14</a:t>
            </a:r>
          </a:p>
        </p:txBody>
      </p:sp>
      <p:cxnSp>
        <p:nvCxnSpPr>
          <p:cNvPr id="111" name="Elbow Connector 110"/>
          <p:cNvCxnSpPr>
            <a:stCxn id="170" idx="3"/>
            <a:endCxn id="92" idx="1"/>
          </p:cNvCxnSpPr>
          <p:nvPr/>
        </p:nvCxnSpPr>
        <p:spPr>
          <a:xfrm>
            <a:off x="4931096" y="4424123"/>
            <a:ext cx="1437154" cy="83097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/>
          <p:cNvCxnSpPr>
            <a:stCxn id="157" idx="3"/>
            <a:endCxn id="164" idx="1"/>
          </p:cNvCxnSpPr>
          <p:nvPr/>
        </p:nvCxnSpPr>
        <p:spPr>
          <a:xfrm>
            <a:off x="4917219" y="2819871"/>
            <a:ext cx="1451031" cy="127123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8343925" y="5181339"/>
            <a:ext cx="655658" cy="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8288794" y="4758200"/>
            <a:ext cx="8401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prstClr val="black"/>
                </a:solidFill>
                <a:latin typeface="Calibri"/>
              </a:rPr>
              <a:t>Hardware complete</a:t>
            </a:r>
            <a:endParaRPr lang="en-US" sz="11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5028447" y="2827936"/>
            <a:ext cx="36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latin typeface="Zapf Dingbats"/>
                <a:ea typeface="Zapf Dingbats"/>
                <a:cs typeface="Zapf Dingbats"/>
                <a:sym typeface="Zapf Dingbats"/>
              </a:rPr>
              <a:t>✓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3031733" y="4091107"/>
            <a:ext cx="36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prstClr val="black"/>
                </a:solidFill>
                <a:latin typeface="Zapf Dingbats"/>
                <a:ea typeface="Zapf Dingbats"/>
                <a:cs typeface="Zapf Dingbats"/>
                <a:sym typeface="Zapf Dingbats"/>
              </a:rPr>
              <a:t>✓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3015073" y="2441746"/>
            <a:ext cx="36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latin typeface="Zapf Dingbats"/>
                <a:ea typeface="Zapf Dingbats"/>
                <a:cs typeface="Zapf Dingbats"/>
                <a:sym typeface="Zapf Dingbats"/>
              </a:rPr>
              <a:t>✓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4973591" y="2191265"/>
            <a:ext cx="36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latin typeface="Zapf Dingbats"/>
                <a:ea typeface="Zapf Dingbats"/>
                <a:cs typeface="Zapf Dingbats"/>
                <a:sym typeface="Zapf Dingbats"/>
              </a:rPr>
              <a:t>✓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3988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was delivered?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recorders at OSF currently, one at NRAO. Two more will be shipped from Haystack to OSF when development is complete at Haystack, </a:t>
            </a:r>
            <a:r>
              <a:rPr lang="en-US" i="1" dirty="0" smtClean="0"/>
              <a:t>but may not be in time for PAS.</a:t>
            </a:r>
          </a:p>
          <a:p>
            <a:r>
              <a:rPr lang="en-US" dirty="0" smtClean="0"/>
              <a:t>OFL delivered to NRAO</a:t>
            </a:r>
          </a:p>
          <a:p>
            <a:r>
              <a:rPr lang="en-US" dirty="0" smtClean="0"/>
              <a:t>Maser to be shipped to OSF (est. May 10).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6434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ICD Compliance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ICDs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9886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Connectors and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Cables, racks, cooling, grounding, etc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Cables </a:t>
            </a:r>
          </a:p>
          <a:p>
            <a:pPr lvl="2"/>
            <a:r>
              <a:rPr lang="en-US" dirty="0" smtClean="0"/>
              <a:t>Either in place or about to ship</a:t>
            </a:r>
          </a:p>
          <a:p>
            <a:pPr lvl="2"/>
            <a:r>
              <a:rPr lang="en-US" dirty="0" smtClean="0"/>
              <a:t>Maser? </a:t>
            </a:r>
            <a:r>
              <a:rPr lang="en-US" dirty="0" smtClean="0">
                <a:solidFill>
                  <a:srgbClr val="FF0000"/>
                </a:solidFill>
              </a:rPr>
              <a:t>Check with </a:t>
            </a:r>
            <a:r>
              <a:rPr lang="en-US" dirty="0" err="1" smtClean="0">
                <a:solidFill>
                  <a:srgbClr val="FF0000"/>
                </a:solidFill>
              </a:rPr>
              <a:t>Shep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 lvl="1"/>
            <a:r>
              <a:rPr lang="en-US" dirty="0" smtClean="0"/>
              <a:t>Cooling: </a:t>
            </a:r>
          </a:p>
          <a:p>
            <a:pPr lvl="2"/>
            <a:r>
              <a:rPr lang="en-US" dirty="0" smtClean="0"/>
              <a:t>Unknown, </a:t>
            </a:r>
            <a:r>
              <a:rPr lang="en-US" i="1" dirty="0" smtClean="0">
                <a:solidFill>
                  <a:srgbClr val="FF0000"/>
                </a:solidFill>
              </a:rPr>
              <a:t>need to measure PICA FGPA and PowerPC in </a:t>
            </a:r>
            <a:r>
              <a:rPr lang="en-US" i="1" dirty="0" err="1" smtClean="0">
                <a:solidFill>
                  <a:srgbClr val="FF0000"/>
                </a:solidFill>
              </a:rPr>
              <a:t>AcRv</a:t>
            </a:r>
            <a:r>
              <a:rPr lang="en-US" i="1" dirty="0" smtClean="0">
                <a:solidFill>
                  <a:srgbClr val="FF0000"/>
                </a:solidFill>
              </a:rPr>
              <a:t> sequence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Maintenance plan for Mark 6 should describe cooling issue with upgraded mother board.</a:t>
            </a:r>
          </a:p>
          <a:p>
            <a:pPr lvl="2"/>
            <a:r>
              <a:rPr lang="en-US" i="1" dirty="0" smtClean="0">
                <a:solidFill>
                  <a:srgbClr val="FF0000"/>
                </a:solidFill>
              </a:rPr>
              <a:t>Measure OFL box at AOS?</a:t>
            </a:r>
          </a:p>
          <a:p>
            <a:pPr lvl="2"/>
            <a:r>
              <a:rPr lang="en-US" dirty="0" smtClean="0"/>
              <a:t>Maser should be ok, same as APEX</a:t>
            </a:r>
            <a:r>
              <a:rPr lang="en-US" i="1" dirty="0" smtClean="0">
                <a:solidFill>
                  <a:srgbClr val="000000"/>
                </a:solidFill>
              </a:rPr>
              <a:t>. </a:t>
            </a:r>
            <a:r>
              <a:rPr lang="en-US" i="1" dirty="0" smtClean="0">
                <a:solidFill>
                  <a:srgbClr val="FF0000"/>
                </a:solidFill>
              </a:rPr>
              <a:t>Battery life?</a:t>
            </a:r>
          </a:p>
          <a:p>
            <a:pPr lvl="1"/>
            <a:r>
              <a:rPr lang="en-US" dirty="0" smtClean="0"/>
              <a:t>Racks</a:t>
            </a:r>
          </a:p>
          <a:p>
            <a:pPr lvl="2"/>
            <a:r>
              <a:rPr lang="en-US" dirty="0" smtClean="0"/>
              <a:t>Maser rack structurally complete, </a:t>
            </a:r>
            <a:r>
              <a:rPr lang="en-US" i="1" dirty="0" smtClean="0">
                <a:solidFill>
                  <a:srgbClr val="FF0000"/>
                </a:solidFill>
              </a:rPr>
              <a:t>requires grounding plan as part of maser PAI/PAS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Rails for recorders shipped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5593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Test hardware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to identify 2-antenna correlator (Bulletproof not available). Two in technical Facility Building (TFSD preferred, </a:t>
            </a:r>
            <a:r>
              <a:rPr lang="en-US" dirty="0" err="1" smtClean="0"/>
              <a:t>TFInt</a:t>
            </a:r>
            <a:r>
              <a:rPr lang="en-US" dirty="0" smtClean="0"/>
              <a:t> is option).</a:t>
            </a:r>
          </a:p>
          <a:p>
            <a:r>
              <a:rPr lang="en-US" dirty="0" smtClean="0"/>
              <a:t>Otherwise just routine lab equipment (scope, hand-tools).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914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SITR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i="1" dirty="0" smtClean="0"/>
              <a:t>SITR agenda:</a:t>
            </a:r>
          </a:p>
          <a:p>
            <a:r>
              <a:rPr lang="en-US" dirty="0" smtClean="0"/>
              <a:t>Status</a:t>
            </a:r>
          </a:p>
          <a:p>
            <a:pPr lvl="1"/>
            <a:r>
              <a:rPr lang="en-US" dirty="0"/>
              <a:t>Response to assigned CDR RIDs</a:t>
            </a:r>
          </a:p>
          <a:p>
            <a:pPr lvl="1"/>
            <a:r>
              <a:rPr lang="en-US" dirty="0"/>
              <a:t>Departures of delivered hardware and software from the design presented at CDR</a:t>
            </a:r>
          </a:p>
          <a:p>
            <a:pPr lvl="1"/>
            <a:r>
              <a:rPr lang="en-US" dirty="0"/>
              <a:t>Post-CDR updates to this Integration and Test Plan and other critical documents</a:t>
            </a:r>
          </a:p>
          <a:p>
            <a:pPr lvl="1"/>
            <a:r>
              <a:rPr lang="en-US" dirty="0" smtClean="0"/>
              <a:t>Waivers, non-conformances, and changes to requirements</a:t>
            </a:r>
          </a:p>
          <a:p>
            <a:endParaRPr lang="en-US" dirty="0" smtClean="0"/>
          </a:p>
          <a:p>
            <a:r>
              <a:rPr lang="en-US" dirty="0" smtClean="0"/>
              <a:t>Integration Plan</a:t>
            </a:r>
            <a:endParaRPr lang="en-US" dirty="0"/>
          </a:p>
          <a:p>
            <a:pPr lvl="1"/>
            <a:r>
              <a:rPr lang="en-US" dirty="0" smtClean="0"/>
              <a:t>Status: What was delivered (MEL)? Any discrepancies?</a:t>
            </a:r>
          </a:p>
          <a:p>
            <a:pPr lvl="1"/>
            <a:r>
              <a:rPr lang="en-US" dirty="0" smtClean="0"/>
              <a:t>ICD </a:t>
            </a:r>
            <a:r>
              <a:rPr lang="en-US" dirty="0"/>
              <a:t>compliance</a:t>
            </a:r>
          </a:p>
          <a:p>
            <a:pPr lvl="1"/>
            <a:r>
              <a:rPr lang="en-US" dirty="0"/>
              <a:t>Status of connectors and structures (cables, racks, cooling, grounding…)</a:t>
            </a:r>
          </a:p>
          <a:p>
            <a:pPr lvl="1"/>
            <a:r>
              <a:rPr lang="en-US" dirty="0"/>
              <a:t>Test hardware</a:t>
            </a:r>
          </a:p>
          <a:p>
            <a:pPr lvl="1"/>
            <a:r>
              <a:rPr lang="en-US" dirty="0"/>
              <a:t>Assembly procedures, including first application of power</a:t>
            </a:r>
          </a:p>
          <a:p>
            <a:pPr lvl="1"/>
            <a:r>
              <a:rPr lang="en-US" dirty="0"/>
              <a:t>Disassembly, shipping and reassembly</a:t>
            </a:r>
          </a:p>
          <a:p>
            <a:pPr lvl="1"/>
            <a:r>
              <a:rPr lang="en-US" dirty="0"/>
              <a:t>Anything else to be done prior to the PAI sequence</a:t>
            </a:r>
          </a:p>
          <a:p>
            <a:pPr lvl="1"/>
            <a:r>
              <a:rPr lang="en-US" dirty="0"/>
              <a:t>Open issues and concerns</a:t>
            </a:r>
            <a:endParaRPr lang="en-US" dirty="0" smtClean="0"/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i="1" dirty="0" smtClean="0"/>
              <a:t>Test Readiness Workshop (Tuesday p.m.)</a:t>
            </a:r>
            <a:endParaRPr lang="en-US" i="1" dirty="0"/>
          </a:p>
          <a:p>
            <a:pPr lvl="1"/>
            <a:r>
              <a:rPr lang="en-US" dirty="0" smtClean="0"/>
              <a:t>Work on reconciling procedures with full requirements matrix in I&amp;T Plan</a:t>
            </a:r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382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Assembly 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(Will walk through lab)</a:t>
            </a:r>
          </a:p>
        </p:txBody>
      </p:sp>
    </p:spTree>
    <p:extLst>
      <p:ext uri="{BB962C8B-B14F-4D97-AF65-F5344CB8AC3E}">
        <p14:creationId xmlns:p14="http://schemas.microsoft.com/office/powerpoint/2010/main" val="14604370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Disassembly, shipping, reassembly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Piecemeal approach… </a:t>
            </a:r>
          </a:p>
          <a:p>
            <a:r>
              <a:rPr lang="en-US" dirty="0" smtClean="0"/>
              <a:t>Component-level testing on install following ALMA protocols (regression testing)</a:t>
            </a:r>
          </a:p>
          <a:p>
            <a:r>
              <a:rPr lang="en-US" dirty="0" smtClean="0"/>
              <a:t>Maser  shipped under battery power, needs to be delivered within TBD hours.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See maser I&amp;T plan.</a:t>
            </a:r>
          </a:p>
          <a:p>
            <a:pPr lvl="1"/>
            <a:r>
              <a:rPr lang="en-US" dirty="0" smtClean="0"/>
              <a:t>See Transportation Plan for crating. </a:t>
            </a:r>
            <a:r>
              <a:rPr lang="en-US" i="1" dirty="0" smtClean="0">
                <a:solidFill>
                  <a:srgbClr val="FF0000"/>
                </a:solidFill>
              </a:rPr>
              <a:t>Revise transportation plan for maser.</a:t>
            </a:r>
          </a:p>
          <a:p>
            <a:pPr lvl="1"/>
            <a:r>
              <a:rPr lang="en-US" dirty="0" smtClean="0"/>
              <a:t>Shock sensors, etc., as needed.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4121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Open issues &amp;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3626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8524" y="0"/>
            <a:ext cx="9144000" cy="56439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New documents for TRR (from plan)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Memorandum of Agreement (</a:t>
            </a:r>
            <a:r>
              <a:rPr lang="en-US" dirty="0" err="1" smtClean="0"/>
              <a:t>Shep</a:t>
            </a:r>
            <a:r>
              <a:rPr lang="en-US" dirty="0" smtClean="0"/>
              <a:t>)</a:t>
            </a:r>
          </a:p>
          <a:p>
            <a:r>
              <a:rPr lang="en-US" dirty="0" smtClean="0"/>
              <a:t>Subsystem specifications / design documentation (TBD)</a:t>
            </a:r>
          </a:p>
          <a:p>
            <a:r>
              <a:rPr lang="en-US" dirty="0" smtClean="0"/>
              <a:t>Compliance matrix (Joe)</a:t>
            </a:r>
          </a:p>
          <a:p>
            <a:r>
              <a:rPr lang="en-US" dirty="0" smtClean="0"/>
              <a:t>Test procedures (TBD)</a:t>
            </a:r>
          </a:p>
          <a:p>
            <a:r>
              <a:rPr lang="en-US" dirty="0" smtClean="0"/>
              <a:t>Assembly procedures (TBD)</a:t>
            </a:r>
          </a:p>
          <a:p>
            <a:r>
              <a:rPr lang="en-US" dirty="0" smtClean="0"/>
              <a:t>Training </a:t>
            </a:r>
            <a:r>
              <a:rPr lang="en-US" i="1" dirty="0" smtClean="0"/>
              <a:t>plan</a:t>
            </a:r>
            <a:r>
              <a:rPr lang="en-US" dirty="0" smtClean="0"/>
              <a:t> </a:t>
            </a:r>
            <a:r>
              <a:rPr lang="en-US" dirty="0" smtClean="0"/>
              <a:t>(TBD)</a:t>
            </a:r>
          </a:p>
          <a:p>
            <a:pPr lvl="1"/>
            <a:r>
              <a:rPr lang="en-US" dirty="0" smtClean="0"/>
              <a:t>Initial operator and software group training (complete)</a:t>
            </a:r>
          </a:p>
          <a:p>
            <a:pPr lvl="1"/>
            <a:r>
              <a:rPr lang="en-US" dirty="0" smtClean="0"/>
              <a:t>Opportunity training during missions</a:t>
            </a:r>
            <a:endParaRPr lang="en-US" dirty="0" smtClean="0"/>
          </a:p>
          <a:p>
            <a:pPr lvl="1"/>
            <a:r>
              <a:rPr lang="en-US" dirty="0" smtClean="0"/>
              <a:t>User manuals (end-of-project)</a:t>
            </a:r>
          </a:p>
          <a:p>
            <a:pPr lvl="1"/>
            <a:r>
              <a:rPr lang="en-US" dirty="0" smtClean="0"/>
              <a:t>Training briefing (materials only)</a:t>
            </a:r>
          </a:p>
          <a:p>
            <a:pPr lvl="1"/>
            <a:r>
              <a:rPr lang="en-US" dirty="0" smtClean="0"/>
              <a:t>Internal ALMA expertise (Alejandro)</a:t>
            </a:r>
          </a:p>
          <a:p>
            <a:r>
              <a:rPr lang="en-US" dirty="0" smtClean="0"/>
              <a:t>Summary </a:t>
            </a:r>
            <a:r>
              <a:rPr lang="en-US" dirty="0" smtClean="0"/>
              <a:t>of Engineering Change Requests (Mike)</a:t>
            </a:r>
          </a:p>
          <a:p>
            <a:r>
              <a:rPr lang="en-US" dirty="0" smtClean="0"/>
              <a:t>Summary of Problem and Failure Reports (Mike)</a:t>
            </a:r>
          </a:p>
          <a:p>
            <a:r>
              <a:rPr lang="en-US" dirty="0" smtClean="0"/>
              <a:t>Non-conformance records (Bob?)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991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Status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APP SITR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772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Response to CDR RIDs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666" y="667842"/>
            <a:ext cx="8134133" cy="4973741"/>
          </a:xfrm>
        </p:spPr>
        <p:txBody>
          <a:bodyPr>
            <a:normAutofit/>
          </a:bodyPr>
          <a:lstStyle/>
          <a:p>
            <a:r>
              <a:rPr lang="en-US" sz="2000" dirty="0" smtClean="0"/>
              <a:t>2 unresolved</a:t>
            </a:r>
          </a:p>
          <a:p>
            <a:r>
              <a:rPr lang="en-US" sz="2000" dirty="0" smtClean="0"/>
              <a:t>12 resolved but not close</a:t>
            </a:r>
          </a:p>
          <a:p>
            <a:r>
              <a:rPr lang="en-US" sz="2000" dirty="0" smtClean="0"/>
              <a:t>42 closed</a:t>
            </a:r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01436"/>
            <a:ext cx="9144000" cy="4856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216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Departures from CDR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Delivered Hardware</a:t>
            </a:r>
          </a:p>
          <a:p>
            <a:pPr lvl="1"/>
            <a:r>
              <a:rPr lang="en-US" dirty="0" smtClean="0"/>
              <a:t>ROACH cards are configured on ALMA network, not on private network as proposed. Network switch and NIC were provided in case ALMA prefers to isolate them.</a:t>
            </a:r>
          </a:p>
          <a:p>
            <a:pPr lvl="1"/>
            <a:r>
              <a:rPr lang="en-US" dirty="0" smtClean="0"/>
              <a:t>Discrete 1 </a:t>
            </a:r>
            <a:r>
              <a:rPr lang="en-US" dirty="0" err="1" smtClean="0"/>
              <a:t>pps</a:t>
            </a:r>
            <a:r>
              <a:rPr lang="en-US" dirty="0" smtClean="0"/>
              <a:t> distributer implemented as final adder card (new Xilinx code).</a:t>
            </a:r>
            <a:endParaRPr lang="en-US" dirty="0"/>
          </a:p>
          <a:p>
            <a:pPr lvl="1"/>
            <a:r>
              <a:rPr lang="en-US" dirty="0" smtClean="0"/>
              <a:t>Maser rack design modified to incorporate a pair of standard seismic racks. </a:t>
            </a:r>
          </a:p>
          <a:p>
            <a:pPr lvl="1"/>
            <a:r>
              <a:rPr lang="en-US" dirty="0" smtClean="0"/>
              <a:t>Remote access added to maser.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666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Departures from CDR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Software (summary)</a:t>
            </a:r>
          </a:p>
          <a:p>
            <a:pPr lvl="1"/>
            <a:r>
              <a:rPr lang="en-US" dirty="0" smtClean="0"/>
              <a:t>Minor tactical changes only, including updated feature 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43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Post-CDR updates to 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i="1" dirty="0" smtClean="0"/>
              <a:t>Updates to existing documents</a:t>
            </a:r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Integration &amp; Test Plan V2.1 (changes)</a:t>
            </a:r>
          </a:p>
          <a:p>
            <a:pPr lvl="1"/>
            <a:r>
              <a:rPr lang="en-US" dirty="0" smtClean="0"/>
              <a:t>Hardware ICDs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i="1" dirty="0" smtClean="0"/>
              <a:t>New Documents or summaries</a:t>
            </a:r>
            <a:endParaRPr lang="en-US" dirty="0" smtClean="0"/>
          </a:p>
          <a:p>
            <a:pPr lvl="1"/>
            <a:r>
              <a:rPr lang="en-US" dirty="0"/>
              <a:t>SITR plan</a:t>
            </a:r>
          </a:p>
          <a:p>
            <a:pPr lvl="1"/>
            <a:r>
              <a:rPr lang="en-US" dirty="0" smtClean="0"/>
              <a:t>Assembly </a:t>
            </a:r>
            <a:r>
              <a:rPr lang="en-US" dirty="0"/>
              <a:t>procedures</a:t>
            </a:r>
          </a:p>
          <a:p>
            <a:pPr lvl="1"/>
            <a:r>
              <a:rPr lang="en-US" dirty="0"/>
              <a:t>Summary of Engineering Change Requests (deviations from ICD or requirements)</a:t>
            </a:r>
          </a:p>
          <a:p>
            <a:pPr lvl="1"/>
            <a:r>
              <a:rPr lang="en-US" dirty="0"/>
              <a:t>Problem and Failure summary report</a:t>
            </a:r>
          </a:p>
          <a:p>
            <a:pPr lvl="1"/>
            <a:r>
              <a:rPr lang="en-US" dirty="0"/>
              <a:t>Non-conformance records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278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SITR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document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7278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Assembly 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Maser power-up sequences (see maser I&amp;T plan). This should be at a level of detail appropriate for high altitude operation.</a:t>
            </a:r>
          </a:p>
          <a:p>
            <a:r>
              <a:rPr lang="en-US" dirty="0" smtClean="0"/>
              <a:t>Pictures sent to support installation of PICs, power supplies, etc. Need to power down, insert cables, plug in, install boards.</a:t>
            </a:r>
          </a:p>
          <a:p>
            <a:r>
              <a:rPr lang="en-US" dirty="0" smtClean="0"/>
              <a:t>Test fixture procedures are same as have been followed during development.</a:t>
            </a:r>
          </a:p>
          <a:p>
            <a:r>
              <a:rPr lang="en-US" dirty="0" smtClean="0"/>
              <a:t>Some of this information will be captured in the maintenance plan. Some captured in PAI procedures.</a:t>
            </a:r>
          </a:p>
          <a:p>
            <a:r>
              <a:rPr lang="en-US" dirty="0" smtClean="0"/>
              <a:t>ESD protocols,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880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29619</TotalTime>
  <Words>1507</Words>
  <Application>Microsoft Macintosh PowerPoint</Application>
  <PresentationFormat>On-screen Show (4:3)</PresentationFormat>
  <Paragraphs>268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Office Theme</vt:lpstr>
      <vt:lpstr>1_Office Theme</vt:lpstr>
      <vt:lpstr>2_Office Theme</vt:lpstr>
      <vt:lpstr>APP System Integration &amp; Test Review (SITR) April 8, 2014</vt:lpstr>
      <vt:lpstr>SITR</vt:lpstr>
      <vt:lpstr>Hardware Status</vt:lpstr>
      <vt:lpstr>Response to CDR RIDs</vt:lpstr>
      <vt:lpstr>Departures from CDR design</vt:lpstr>
      <vt:lpstr>Departures from CDR design</vt:lpstr>
      <vt:lpstr>Post-CDR updates to documentation</vt:lpstr>
      <vt:lpstr>SITR Plan</vt:lpstr>
      <vt:lpstr>Assembly procedures</vt:lpstr>
      <vt:lpstr>Engineering Change Requests since CDR</vt:lpstr>
      <vt:lpstr>Problem and failure reports (since CDR)</vt:lpstr>
      <vt:lpstr>Nonconformances and waivers</vt:lpstr>
      <vt:lpstr>Integration Plan</vt:lpstr>
      <vt:lpstr>PowerPoint Presentation</vt:lpstr>
      <vt:lpstr>PowerPoint Presentation</vt:lpstr>
      <vt:lpstr>What was delivered?</vt:lpstr>
      <vt:lpstr>ICD Compliance</vt:lpstr>
      <vt:lpstr>Connectors and structures</vt:lpstr>
      <vt:lpstr>Test hardware</vt:lpstr>
      <vt:lpstr>Assembly procedures</vt:lpstr>
      <vt:lpstr>Disassembly, shipping, reassembly</vt:lpstr>
      <vt:lpstr>Open issues &amp; concerns</vt:lpstr>
      <vt:lpstr>New documents for TRR (from plan)</vt:lpstr>
    </vt:vector>
  </TitlesOfParts>
  <Company>MIT Haystack Observatory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Hecht</dc:creator>
  <cp:lastModifiedBy>Michael Hecht</cp:lastModifiedBy>
  <cp:revision>267</cp:revision>
  <dcterms:created xsi:type="dcterms:W3CDTF">2012-09-14T20:01:48Z</dcterms:created>
  <dcterms:modified xsi:type="dcterms:W3CDTF">2014-04-08T21:03:26Z</dcterms:modified>
</cp:coreProperties>
</file>