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2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0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1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0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5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6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9DE2-CA0C-4BB1-B698-724C3BBE5CE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3941-5171-4D70-9A65-230A69D28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370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DBBC3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Testing for APEX and Pico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Veleta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88285" y="1772816"/>
            <a:ext cx="4220899" cy="31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GB" sz="2200" dirty="0">
                <a:solidFill>
                  <a:srgbClr val="0070C0"/>
                </a:solidFill>
                <a:latin typeface="+mj-lt"/>
              </a:rPr>
              <a:t>Alan </a:t>
            </a: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Roy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Sven </a:t>
            </a:r>
            <a:r>
              <a:rPr lang="en-GB" sz="2200" dirty="0" err="1" smtClean="0">
                <a:solidFill>
                  <a:srgbClr val="0070C0"/>
                </a:solidFill>
                <a:latin typeface="+mj-lt"/>
              </a:rPr>
              <a:t>Dornbusch</a:t>
            </a:r>
            <a:endParaRPr lang="en-GB" sz="2200" dirty="0" smtClean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Gino </a:t>
            </a:r>
            <a:r>
              <a:rPr lang="en-GB" sz="2200" dirty="0" err="1" smtClean="0">
                <a:solidFill>
                  <a:srgbClr val="0070C0"/>
                </a:solidFill>
                <a:latin typeface="+mj-lt"/>
              </a:rPr>
              <a:t>Tuccari</a:t>
            </a:r>
            <a:endParaRPr lang="en-GB" sz="2200" dirty="0" smtClean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Jan Wagner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Helge </a:t>
            </a:r>
            <a:r>
              <a:rPr lang="en-GB" sz="2200" dirty="0" err="1" smtClean="0">
                <a:solidFill>
                  <a:srgbClr val="0070C0"/>
                </a:solidFill>
                <a:latin typeface="+mj-lt"/>
              </a:rPr>
              <a:t>Rottmann</a:t>
            </a:r>
            <a:endParaRPr lang="en-GB" sz="2200" dirty="0" smtClean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en-US" sz="2200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2200" i="1" dirty="0" err="1" smtClean="0">
                <a:solidFill>
                  <a:srgbClr val="0070C0"/>
                </a:solidFill>
                <a:latin typeface="+mj-lt"/>
              </a:rPr>
              <a:t>MPIfR</a:t>
            </a:r>
            <a:r>
              <a:rPr lang="en-US" sz="2200" i="1" dirty="0" smtClean="0">
                <a:solidFill>
                  <a:srgbClr val="0070C0"/>
                </a:solidFill>
                <a:latin typeface="+mj-lt"/>
              </a:rPr>
              <a:t> / </a:t>
            </a:r>
            <a:r>
              <a:rPr lang="en-US" sz="2200" i="1" dirty="0" err="1" smtClean="0">
                <a:solidFill>
                  <a:srgbClr val="0070C0"/>
                </a:solidFill>
                <a:latin typeface="+mj-lt"/>
              </a:rPr>
              <a:t>Istituto</a:t>
            </a:r>
            <a:r>
              <a:rPr lang="en-US" sz="2200" i="1" dirty="0" smtClean="0">
                <a:solidFill>
                  <a:srgbClr val="0070C0"/>
                </a:solidFill>
                <a:latin typeface="+mj-lt"/>
              </a:rPr>
              <a:t> di </a:t>
            </a:r>
            <a:r>
              <a:rPr lang="en-US" sz="2200" i="1" dirty="0" err="1" smtClean="0">
                <a:solidFill>
                  <a:srgbClr val="0070C0"/>
                </a:solidFill>
                <a:latin typeface="+mj-lt"/>
              </a:rPr>
              <a:t>Radioastronomia</a:t>
            </a:r>
            <a:endParaRPr lang="en-GB" sz="22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32175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4"/>
          <a:stretch/>
        </p:blipFill>
        <p:spPr bwMode="auto">
          <a:xfrm>
            <a:off x="899591" y="908719"/>
            <a:ext cx="7767759" cy="5949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67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32175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6493"/>
          <a:stretch/>
        </p:blipFill>
        <p:spPr bwMode="auto">
          <a:xfrm>
            <a:off x="1691680" y="1052736"/>
            <a:ext cx="5976664" cy="4360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9672" y="5445224"/>
            <a:ext cx="7632848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1600" b="1" i="1" dirty="0" smtClean="0">
                <a:latin typeface="+mj-lt"/>
                <a:cs typeface="Courier New" panose="02070309020205020404" pitchFamily="49" charset="0"/>
              </a:rPr>
              <a:t>Analogue Conditioning Module for DBBC3 at APEX:</a:t>
            </a:r>
          </a:p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	4-12 GHz IF in from receiver</a:t>
            </a:r>
          </a:p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	Gain, 5-9 GHz BPF, impedance matching, </a:t>
            </a:r>
            <a:r>
              <a:rPr lang="en-US" sz="1600" dirty="0" err="1" smtClean="0">
                <a:latin typeface="+mj-lt"/>
                <a:cs typeface="Courier New" panose="02070309020205020404" pitchFamily="49" charset="0"/>
              </a:rPr>
              <a:t>downconversion</a:t>
            </a: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 (in </a:t>
            </a:r>
            <a:r>
              <a:rPr lang="en-US" sz="1600" dirty="0" err="1" smtClean="0">
                <a:latin typeface="+mj-lt"/>
                <a:cs typeface="Courier New" panose="02070309020205020404" pitchFamily="49" charset="0"/>
              </a:rPr>
              <a:t>GCoMo</a:t>
            </a: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) </a:t>
            </a:r>
          </a:p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	0-4 GHz gain, baseband out to DBBC3 </a:t>
            </a:r>
            <a:r>
              <a:rPr lang="en-US" sz="1600" dirty="0" err="1" smtClean="0">
                <a:latin typeface="+mj-lt"/>
                <a:cs typeface="Courier New" panose="02070309020205020404" pitchFamily="49" charset="0"/>
              </a:rPr>
              <a:t>GCoMo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8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43749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</a:rPr>
              <a:t>GCoMo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996952"/>
            <a:ext cx="5472608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0-4 GHz baseband in</a:t>
            </a:r>
          </a:p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Gain, digital attenuator, 4 GHz anti-aliasing LPF, TP detection</a:t>
            </a:r>
          </a:p>
          <a:p>
            <a:pPr>
              <a:spcAft>
                <a:spcPts val="700"/>
              </a:spcAft>
            </a:pPr>
            <a:r>
              <a:rPr lang="en-US" sz="1600" dirty="0">
                <a:cs typeface="Courier New" panose="02070309020205020404" pitchFamily="49" charset="0"/>
              </a:rPr>
              <a:t>Tunable LO (</a:t>
            </a:r>
            <a:r>
              <a:rPr lang="en-US" sz="1600" dirty="0" err="1">
                <a:cs typeface="Courier New" panose="02070309020205020404" pitchFamily="49" charset="0"/>
              </a:rPr>
              <a:t>Valon</a:t>
            </a:r>
            <a:r>
              <a:rPr lang="en-US" sz="1600" dirty="0">
                <a:cs typeface="Courier New" panose="02070309020205020404" pitchFamily="49" charset="0"/>
              </a:rPr>
              <a:t>) for </a:t>
            </a:r>
            <a:r>
              <a:rPr lang="en-US" sz="1600" dirty="0" err="1">
                <a:cs typeface="Courier New" panose="02070309020205020404" pitchFamily="49" charset="0"/>
              </a:rPr>
              <a:t>downconversion</a:t>
            </a:r>
            <a:endParaRPr lang="en-US" sz="1600" dirty="0">
              <a:cs typeface="Courier New" panose="02070309020205020404" pitchFamily="49" charset="0"/>
            </a:endParaRPr>
          </a:p>
          <a:p>
            <a:pPr>
              <a:spcAft>
                <a:spcPts val="700"/>
              </a:spcAft>
            </a:pPr>
            <a:endParaRPr lang="en-US" sz="1600" dirty="0" smtClean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1600" y="3717032"/>
            <a:ext cx="8640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9552" y="2814027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0-4 GHz /</a:t>
            </a:r>
          </a:p>
          <a:p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(20±9) </a:t>
            </a:r>
            <a:r>
              <a:rPr lang="en-US" sz="1600" dirty="0" err="1" smtClean="0">
                <a:latin typeface="+mj-lt"/>
                <a:cs typeface="Courier New" panose="02070309020205020404" pitchFamily="49" charset="0"/>
              </a:rPr>
              <a:t>dBm</a:t>
            </a:r>
            <a:endParaRPr lang="en-US" sz="1600" dirty="0" smtClean="0">
              <a:latin typeface="+mj-lt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baseband 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600" y="4725144"/>
            <a:ext cx="8640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9552" y="4140369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4-12 GHz IF in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24328" y="3789040"/>
            <a:ext cx="8640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24328" y="2924944"/>
            <a:ext cx="1187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0-4 GHz / +1 </a:t>
            </a:r>
            <a:r>
              <a:rPr lang="en-US" sz="1600" dirty="0" err="1" smtClean="0">
                <a:latin typeface="+mj-lt"/>
                <a:cs typeface="Courier New" panose="02070309020205020404" pitchFamily="49" charset="0"/>
              </a:rPr>
              <a:t>dBm</a:t>
            </a: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 </a:t>
            </a:r>
          </a:p>
          <a:p>
            <a:pPr>
              <a:spcAft>
                <a:spcPts val="700"/>
              </a:spcAft>
            </a:pPr>
            <a:r>
              <a:rPr lang="en-US" sz="1600" dirty="0" smtClean="0">
                <a:latin typeface="+mj-lt"/>
                <a:cs typeface="Courier New" panose="02070309020205020404" pitchFamily="49" charset="0"/>
              </a:rPr>
              <a:t>to sampler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7704" y="1628800"/>
            <a:ext cx="5544616" cy="352839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310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5-9 GHz BP filter (BSC)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4998" r="16211" b="24808"/>
          <a:stretch/>
        </p:blipFill>
        <p:spPr bwMode="auto">
          <a:xfrm>
            <a:off x="2555776" y="1124744"/>
            <a:ext cx="4176464" cy="5209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6421978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 MHz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68144" y="64440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16 GHz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71664" y="5949280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28184" y="5949280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V="1">
            <a:off x="2509977" y="1438986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9821" y="1516144"/>
            <a:ext cx="64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dB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V="1">
            <a:off x="2529568" y="5615448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1897" y="5651956"/>
            <a:ext cx="1367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-45 / -90 dB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60032" y="1124744"/>
            <a:ext cx="0" cy="523647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67944" y="1105153"/>
            <a:ext cx="0" cy="523647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31840" y="836712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4952 MHz / 2 dB down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4860032" y="836712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9048 MHz / 2 dB down</a:t>
            </a:r>
            <a:endParaRPr lang="en-GB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60032" y="2384884"/>
            <a:ext cx="2168624" cy="18002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65168" y="2699628"/>
            <a:ext cx="211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Flank: 106 dB/GHz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995936" y="2789312"/>
            <a:ext cx="3032720" cy="543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65168" y="2348880"/>
            <a:ext cx="211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Flank: 140 dB/GHz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6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324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Headroom Design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7863" r="2414"/>
          <a:stretch/>
        </p:blipFill>
        <p:spPr bwMode="auto">
          <a:xfrm>
            <a:off x="1259632" y="980728"/>
            <a:ext cx="7272808" cy="491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7" y="6156012"/>
            <a:ext cx="6192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Design rule: Stay ≥ 15 dB below 1 dB compression point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059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Linearity and Operating Point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35406" b="6634"/>
          <a:stretch/>
        </p:blipFill>
        <p:spPr bwMode="auto">
          <a:xfrm>
            <a:off x="0" y="1124744"/>
            <a:ext cx="4857278" cy="44268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059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Linearity and Operating Point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35406" b="6634"/>
          <a:stretch/>
        </p:blipFill>
        <p:spPr bwMode="auto">
          <a:xfrm>
            <a:off x="0" y="1124744"/>
            <a:ext cx="4857278" cy="4426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37664" b="6857"/>
          <a:stretch/>
        </p:blipFill>
        <p:spPr bwMode="auto">
          <a:xfrm>
            <a:off x="2238478" y="1614289"/>
            <a:ext cx="4637778" cy="44069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3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059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Linearity and Operating Point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35406" b="6634"/>
          <a:stretch/>
        </p:blipFill>
        <p:spPr bwMode="auto">
          <a:xfrm>
            <a:off x="0" y="1124744"/>
            <a:ext cx="4857278" cy="4426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37" r="37664" b="6857"/>
          <a:stretch/>
        </p:blipFill>
        <p:spPr bwMode="auto">
          <a:xfrm>
            <a:off x="2238478" y="1614289"/>
            <a:ext cx="4637778" cy="440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9091" r="37316" b="6634"/>
          <a:stretch/>
        </p:blipFill>
        <p:spPr bwMode="auto">
          <a:xfrm>
            <a:off x="4716016" y="2204864"/>
            <a:ext cx="4365104" cy="43651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3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024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Mixer LO Power Requirement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9" descr="valonPow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8505" r="15446" b="5746"/>
          <a:stretch>
            <a:fillRect/>
          </a:stretch>
        </p:blipFill>
        <p:spPr bwMode="auto">
          <a:xfrm>
            <a:off x="1547812" y="1217531"/>
            <a:ext cx="6552579" cy="47916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059832" y="1988840"/>
            <a:ext cx="0" cy="410445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67744" y="622802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Operating point for LO power, mixer in saturation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609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Analogue Conditioning: 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Analogue Passband Shape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2336" r="24136" b="1751"/>
          <a:stretch/>
        </p:blipFill>
        <p:spPr bwMode="auto">
          <a:xfrm>
            <a:off x="1537798" y="1916832"/>
            <a:ext cx="5074630" cy="4308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971436"/>
            <a:ext cx="4248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Passband at 0-4 GHz </a:t>
            </a:r>
            <a:r>
              <a:rPr lang="en-US" b="1" i="1" dirty="0" err="1" smtClean="0">
                <a:solidFill>
                  <a:schemeClr val="accent1"/>
                </a:solidFill>
              </a:rPr>
              <a:t>GCoMo</a:t>
            </a:r>
            <a:r>
              <a:rPr lang="en-US" b="1" i="1" dirty="0" smtClean="0">
                <a:solidFill>
                  <a:schemeClr val="accent1"/>
                </a:solidFill>
              </a:rPr>
              <a:t> Input 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i="1" dirty="0" smtClean="0">
                <a:solidFill>
                  <a:schemeClr val="accent1"/>
                </a:solidFill>
              </a:rPr>
              <a:t>fter </a:t>
            </a:r>
            <a:r>
              <a:rPr lang="en-US" b="1" i="1" dirty="0" err="1">
                <a:solidFill>
                  <a:schemeClr val="accent1"/>
                </a:solidFill>
              </a:rPr>
              <a:t>d</a:t>
            </a:r>
            <a:r>
              <a:rPr lang="en-US" b="1" i="1" dirty="0" err="1" smtClean="0">
                <a:solidFill>
                  <a:schemeClr val="accent1"/>
                </a:solidFill>
              </a:rPr>
              <a:t>ownconversion</a:t>
            </a:r>
            <a:r>
              <a:rPr lang="en-US" b="1" i="1" dirty="0" smtClean="0">
                <a:solidFill>
                  <a:schemeClr val="accent1"/>
                </a:solidFill>
              </a:rPr>
              <a:t> from 5-9 GHz	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IF source: nearly flat noise 0-14 GHz</a:t>
            </a:r>
            <a:endParaRPr lang="en-GB" b="1" i="1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926000" y="6047498"/>
            <a:ext cx="0" cy="261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7664" y="630932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100 MHz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480000" y="5949281"/>
            <a:ext cx="0" cy="360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12160" y="6300028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5000 MHz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52120" y="3356992"/>
            <a:ext cx="0" cy="3127702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83968" y="6505599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10 dB down at 4090 MHz </a:t>
            </a:r>
            <a:endParaRPr lang="en-GB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56176" y="2924944"/>
            <a:ext cx="864096" cy="432048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76256" y="2204864"/>
            <a:ext cx="3096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LO fundamental at 4524 MHz</a:t>
            </a:r>
          </a:p>
          <a:p>
            <a:r>
              <a:rPr lang="en-US" sz="1400" dirty="0" smtClean="0"/>
              <a:t>before </a:t>
            </a:r>
            <a:r>
              <a:rPr lang="en-US" sz="1400" dirty="0" err="1" smtClean="0"/>
              <a:t>doubler</a:t>
            </a:r>
            <a:r>
              <a:rPr lang="en-US" sz="1400" dirty="0" smtClean="0"/>
              <a:t> breaking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hrough mixer to IF</a:t>
            </a:r>
          </a:p>
          <a:p>
            <a:endParaRPr lang="en-US" sz="1400" dirty="0" smtClean="0"/>
          </a:p>
          <a:p>
            <a:r>
              <a:rPr lang="en-US" sz="1400" dirty="0" smtClean="0"/>
              <a:t>Gets removed by 0-4 GHz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nti-aliasing LPF before</a:t>
            </a:r>
          </a:p>
          <a:p>
            <a:r>
              <a:rPr lang="en-US" sz="1400" dirty="0" smtClean="0"/>
              <a:t>sampler</a:t>
            </a:r>
            <a:endParaRPr lang="en-GB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15616" y="3356992"/>
            <a:ext cx="936104" cy="504056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3528" y="3429000"/>
            <a:ext cx="12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Noise source</a:t>
            </a:r>
          </a:p>
          <a:p>
            <a:r>
              <a:rPr lang="en-US" sz="1400" dirty="0" smtClean="0"/>
              <a:t>structure</a:t>
            </a:r>
            <a:endParaRPr lang="en-GB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12049" y="5229200"/>
            <a:ext cx="1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6200000">
            <a:off x="591663" y="4284110"/>
            <a:ext cx="10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 dB/div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1501864" y="5327416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1501864" y="4967376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1" idx="2"/>
          </p:cNvCxnSpPr>
          <p:nvPr/>
        </p:nvCxnSpPr>
        <p:spPr>
          <a:xfrm flipV="1">
            <a:off x="1312049" y="4468776"/>
            <a:ext cx="0" cy="11020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26100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Test Procedures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577" y="836712"/>
            <a:ext cx="735488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1  </a:t>
            </a:r>
            <a:r>
              <a:rPr lang="en-US" b="1" i="1" dirty="0"/>
              <a:t>Timing Stability</a:t>
            </a:r>
            <a:endParaRPr lang="en-GB" dirty="0"/>
          </a:p>
          <a:p>
            <a:pPr lvl="0"/>
            <a:r>
              <a:rPr lang="en-US" sz="1200" dirty="0" smtClean="0"/>
              <a:t>	Monitor </a:t>
            </a:r>
            <a:r>
              <a:rPr lang="en-US" sz="1200" dirty="0"/>
              <a:t>1 PPS output from firmware vs 1 PPS input to detect cycle slips</a:t>
            </a:r>
            <a:endParaRPr lang="en-GB" sz="1200" dirty="0"/>
          </a:p>
          <a:p>
            <a:pPr lvl="0"/>
            <a:r>
              <a:rPr lang="en-US" sz="1200" dirty="0" smtClean="0"/>
              <a:t>	Clock </a:t>
            </a:r>
            <a:r>
              <a:rPr lang="en-US" sz="1200" dirty="0"/>
              <a:t>synthesizer stability </a:t>
            </a:r>
            <a:endParaRPr lang="en-GB" sz="1200" dirty="0"/>
          </a:p>
          <a:p>
            <a:pPr lvl="0"/>
            <a:r>
              <a:rPr lang="en-US" sz="1200" dirty="0" smtClean="0"/>
              <a:t>	Measure </a:t>
            </a:r>
            <a:r>
              <a:rPr lang="en-US" sz="1200" dirty="0"/>
              <a:t>system phase stability end-to-end </a:t>
            </a:r>
            <a:endParaRPr lang="en-GB" sz="1200" dirty="0"/>
          </a:p>
          <a:p>
            <a:pPr lvl="0"/>
            <a:r>
              <a:rPr lang="en-US" sz="1200" dirty="0" smtClean="0"/>
              <a:t>	Verify </a:t>
            </a:r>
            <a:r>
              <a:rPr lang="en-US" sz="1200" dirty="0"/>
              <a:t>UTC timestamp in VDIF header</a:t>
            </a:r>
            <a:endParaRPr lang="en-GB" sz="1200" dirty="0"/>
          </a:p>
          <a:p>
            <a:pPr lvl="0"/>
            <a:r>
              <a:rPr lang="en-US" sz="1200" dirty="0" smtClean="0"/>
              <a:t>	Check </a:t>
            </a:r>
            <a:r>
              <a:rPr lang="en-US" sz="1200" dirty="0"/>
              <a:t>for delay jumps in recording</a:t>
            </a:r>
            <a:endParaRPr lang="en-GB" sz="1200" dirty="0"/>
          </a:p>
          <a:p>
            <a:r>
              <a:rPr lang="en-US" b="1" i="1" dirty="0"/>
              <a:t>2  Analogue Input Components</a:t>
            </a:r>
            <a:endParaRPr lang="en-GB" dirty="0"/>
          </a:p>
          <a:p>
            <a:pPr lvl="0"/>
            <a:r>
              <a:rPr lang="en-US" sz="1200" dirty="0" smtClean="0"/>
              <a:t>	IF </a:t>
            </a:r>
            <a:r>
              <a:rPr lang="en-US" sz="1200" dirty="0"/>
              <a:t>conditioning module characteristics</a:t>
            </a:r>
            <a:endParaRPr lang="en-GB" sz="1200" dirty="0"/>
          </a:p>
          <a:p>
            <a:pPr lvl="0"/>
            <a:r>
              <a:rPr lang="en-US" sz="1200" dirty="0" smtClean="0"/>
              <a:t>	Headroom </a:t>
            </a:r>
            <a:endParaRPr lang="en-GB" sz="1200" dirty="0"/>
          </a:p>
          <a:p>
            <a:pPr lvl="0"/>
            <a:r>
              <a:rPr lang="en-US" sz="1200" dirty="0" smtClean="0"/>
              <a:t>	Mixer </a:t>
            </a:r>
            <a:r>
              <a:rPr lang="en-US" sz="1200" dirty="0"/>
              <a:t>LO power requirement for </a:t>
            </a:r>
            <a:r>
              <a:rPr lang="en-US" sz="1200" dirty="0" err="1"/>
              <a:t>downconversion</a:t>
            </a:r>
            <a:r>
              <a:rPr lang="en-US" sz="1200" dirty="0"/>
              <a:t> </a:t>
            </a:r>
            <a:endParaRPr lang="en-GB" sz="1200" dirty="0"/>
          </a:p>
          <a:p>
            <a:pPr lvl="0"/>
            <a:r>
              <a:rPr lang="en-US" sz="1200" dirty="0" smtClean="0"/>
              <a:t>	Total </a:t>
            </a:r>
            <a:r>
              <a:rPr lang="en-US" sz="1200" dirty="0"/>
              <a:t>system bandpass characterization</a:t>
            </a:r>
            <a:endParaRPr lang="en-GB" sz="1200" dirty="0"/>
          </a:p>
          <a:p>
            <a:pPr lvl="0"/>
            <a:r>
              <a:rPr lang="en-US" sz="1200" dirty="0" smtClean="0"/>
              <a:t>	Noise </a:t>
            </a:r>
            <a:r>
              <a:rPr lang="en-US" sz="1200" dirty="0"/>
              <a:t>figure</a:t>
            </a:r>
            <a:endParaRPr lang="en-GB" sz="1200" dirty="0"/>
          </a:p>
          <a:p>
            <a:r>
              <a:rPr lang="en-US" b="1" i="1" dirty="0"/>
              <a:t>3  Digital Transmission Integrity and Processing Correctness</a:t>
            </a:r>
            <a:endParaRPr lang="en-GB" dirty="0"/>
          </a:p>
          <a:p>
            <a:pPr lvl="0"/>
            <a:r>
              <a:rPr lang="en-US" sz="1200" dirty="0" smtClean="0"/>
              <a:t>	Examine </a:t>
            </a:r>
            <a:r>
              <a:rPr lang="en-US" sz="1200" dirty="0"/>
              <a:t>state counts of 8 bits from sampler</a:t>
            </a:r>
            <a:endParaRPr lang="en-GB" sz="1200" dirty="0"/>
          </a:p>
          <a:p>
            <a:pPr lvl="0"/>
            <a:r>
              <a:rPr lang="en-US" sz="1200" dirty="0" smtClean="0"/>
              <a:t>	Examine </a:t>
            </a:r>
            <a:r>
              <a:rPr lang="en-US" sz="1200" dirty="0"/>
              <a:t>state counts of 2 bits after thresholding</a:t>
            </a:r>
            <a:endParaRPr lang="en-GB" sz="1200" dirty="0"/>
          </a:p>
          <a:p>
            <a:pPr lvl="0"/>
            <a:r>
              <a:rPr lang="en-US" sz="1200" dirty="0" smtClean="0"/>
              <a:t>	Examine </a:t>
            </a:r>
            <a:r>
              <a:rPr lang="en-US" sz="1200" dirty="0"/>
              <a:t>1 PPS rise time</a:t>
            </a:r>
            <a:endParaRPr lang="en-GB" sz="1200" dirty="0"/>
          </a:p>
          <a:p>
            <a:pPr lvl="0"/>
            <a:r>
              <a:rPr lang="en-US" sz="1200" dirty="0" smtClean="0"/>
              <a:t>	Verify </a:t>
            </a:r>
            <a:r>
              <a:rPr lang="en-US" sz="1200" dirty="0"/>
              <a:t>total power spectrum clean of artifacts</a:t>
            </a:r>
            <a:endParaRPr lang="en-GB" sz="1200" dirty="0"/>
          </a:p>
          <a:p>
            <a:pPr lvl="0"/>
            <a:r>
              <a:rPr lang="en-US" sz="1200" dirty="0" smtClean="0"/>
              <a:t>	Verify </a:t>
            </a:r>
            <a:r>
              <a:rPr lang="en-US" sz="1200" dirty="0"/>
              <a:t>8 </a:t>
            </a:r>
            <a:r>
              <a:rPr lang="en-US" sz="1200" dirty="0" err="1"/>
              <a:t>Gbps</a:t>
            </a:r>
            <a:r>
              <a:rPr lang="en-US" sz="1200" dirty="0"/>
              <a:t> correct transmission</a:t>
            </a:r>
            <a:endParaRPr lang="en-GB" sz="1200" dirty="0"/>
          </a:p>
          <a:p>
            <a:pPr lvl="0"/>
            <a:r>
              <a:rPr lang="en-US" sz="1200" dirty="0" smtClean="0"/>
              <a:t>	Verify </a:t>
            </a:r>
            <a:r>
              <a:rPr lang="en-US" sz="1200" dirty="0"/>
              <a:t>OCT-D filter shape</a:t>
            </a:r>
            <a:endParaRPr lang="en-GB" sz="1200" dirty="0"/>
          </a:p>
          <a:p>
            <a:pPr lvl="0"/>
            <a:r>
              <a:rPr lang="en-US" sz="1200" dirty="0" smtClean="0"/>
              <a:t>	Verify </a:t>
            </a:r>
            <a:r>
              <a:rPr lang="en-US" sz="1200" dirty="0"/>
              <a:t>VDIF packet stream correctly formatted, no gaps, in time order, no stream  mixing</a:t>
            </a:r>
            <a:endParaRPr lang="en-GB" sz="1200" dirty="0"/>
          </a:p>
          <a:p>
            <a:r>
              <a:rPr lang="en-US" b="1" i="1" dirty="0"/>
              <a:t>4  Reliability</a:t>
            </a:r>
            <a:endParaRPr lang="en-GB" dirty="0"/>
          </a:p>
          <a:p>
            <a:pPr lvl="0"/>
            <a:r>
              <a:rPr lang="en-US" sz="1200" dirty="0" smtClean="0"/>
              <a:t>	Cooling</a:t>
            </a:r>
            <a:endParaRPr lang="en-GB" sz="1200" dirty="0"/>
          </a:p>
          <a:p>
            <a:pPr lvl="0"/>
            <a:r>
              <a:rPr lang="en-US" sz="1200" dirty="0" smtClean="0"/>
              <a:t>	Sustained </a:t>
            </a:r>
            <a:r>
              <a:rPr lang="en-US" sz="1200" dirty="0"/>
              <a:t>recording test for infrequent errors.</a:t>
            </a:r>
            <a:endParaRPr lang="en-GB" sz="1200" dirty="0"/>
          </a:p>
          <a:p>
            <a:r>
              <a:rPr lang="en-US" b="1" i="1" dirty="0"/>
              <a:t>5  Zero-Baseline Test</a:t>
            </a:r>
            <a:endParaRPr lang="en-GB" dirty="0"/>
          </a:p>
          <a:p>
            <a:pPr lvl="0"/>
            <a:r>
              <a:rPr lang="en-US" sz="1200" dirty="0" smtClean="0"/>
              <a:t>	Check </a:t>
            </a:r>
            <a:r>
              <a:rPr lang="en-US" sz="1200" dirty="0"/>
              <a:t>analogue correlation coefficient from noise source splitting</a:t>
            </a:r>
            <a:endParaRPr lang="en-GB" sz="1200" dirty="0"/>
          </a:p>
          <a:p>
            <a:pPr lvl="0"/>
            <a:r>
              <a:rPr lang="en-US" sz="1200" dirty="0" smtClean="0"/>
              <a:t>	DBBC3 </a:t>
            </a:r>
            <a:r>
              <a:rPr lang="en-US" sz="1200" dirty="0"/>
              <a:t>– DBBC3 Digital Correlation Coefficient for Partially Correlated Noise</a:t>
            </a:r>
            <a:endParaRPr lang="en-GB" sz="1200" dirty="0"/>
          </a:p>
          <a:p>
            <a:pPr lvl="0"/>
            <a:r>
              <a:rPr lang="en-US" sz="1200" dirty="0" smtClean="0"/>
              <a:t>	DBBC3 </a:t>
            </a:r>
            <a:r>
              <a:rPr lang="en-US" sz="1200" dirty="0"/>
              <a:t>– R2DBE Digital Correlation Coefficient for 100 % Correlated Noise</a:t>
            </a:r>
            <a:endParaRPr lang="en-GB" sz="1200" dirty="0"/>
          </a:p>
          <a:p>
            <a:r>
              <a:rPr lang="en-US" b="1" i="1" dirty="0"/>
              <a:t>6  On-Sky Fringe Test</a:t>
            </a:r>
            <a:endParaRPr lang="en-GB" dirty="0"/>
          </a:p>
          <a:p>
            <a:r>
              <a:rPr lang="en-US" sz="1200" dirty="0" smtClean="0"/>
              <a:t>	Kashima </a:t>
            </a:r>
            <a:r>
              <a:rPr lang="en-US" sz="1200" dirty="0"/>
              <a:t>– </a:t>
            </a:r>
            <a:r>
              <a:rPr lang="en-US" sz="1200" dirty="0" err="1"/>
              <a:t>Onsala</a:t>
            </a:r>
            <a:r>
              <a:rPr lang="en-US" sz="1200" dirty="0"/>
              <a:t> Test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145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3478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Digital Data Integrity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1484784"/>
            <a:ext cx="8136136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1600" b="1" i="1" dirty="0" smtClean="0">
                <a:latin typeface="+mj-lt"/>
                <a:cs typeface="Courier New" panose="02070309020205020404" pitchFamily="49" charset="0"/>
              </a:rPr>
              <a:t>8 bit state counts:</a:t>
            </a:r>
            <a:r>
              <a:rPr lang="en-US" dirty="0" smtClean="0"/>
              <a:t>  		All lines active, none tied high or low</a:t>
            </a:r>
          </a:p>
          <a:p>
            <a:pPr lvl="0">
              <a:spcAft>
                <a:spcPts val="700"/>
              </a:spcAft>
            </a:pPr>
            <a:r>
              <a:rPr lang="en-US" sz="1600" b="1" i="1" dirty="0" smtClean="0"/>
              <a:t>2 bit state counts: </a:t>
            </a:r>
            <a:r>
              <a:rPr lang="en-US" b="1" dirty="0"/>
              <a:t> </a:t>
            </a:r>
            <a:r>
              <a:rPr lang="en-US" dirty="0" smtClean="0"/>
              <a:t>		</a:t>
            </a:r>
            <a:r>
              <a:rPr lang="en-GB" dirty="0" smtClean="0"/>
              <a:t>Values </a:t>
            </a:r>
            <a:r>
              <a:rPr lang="en-GB" dirty="0"/>
              <a:t>after thresholding typically 16 % 34 % 34 % 16 </a:t>
            </a:r>
            <a:r>
              <a:rPr lang="en-GB" dirty="0" smtClean="0"/>
              <a:t>%</a:t>
            </a:r>
          </a:p>
          <a:p>
            <a:pPr lvl="0">
              <a:spcAft>
                <a:spcPts val="700"/>
              </a:spcAft>
            </a:pPr>
            <a:r>
              <a:rPr lang="en-US" sz="1600" b="1" i="1" dirty="0"/>
              <a:t>Total power spectrum:</a:t>
            </a:r>
            <a:r>
              <a:rPr lang="en-US" dirty="0" smtClean="0"/>
              <a:t>	Clean of artifacts</a:t>
            </a:r>
          </a:p>
          <a:p>
            <a:pPr lvl="0"/>
            <a:r>
              <a:rPr lang="en-US" sz="1600" b="1" i="1" dirty="0"/>
              <a:t>Analysis of recorded VDIF:</a:t>
            </a:r>
            <a:r>
              <a:rPr lang="en-US" dirty="0" smtClean="0"/>
              <a:t>	</a:t>
            </a:r>
            <a:r>
              <a:rPr lang="en-GB" dirty="0" smtClean="0"/>
              <a:t>No </a:t>
            </a:r>
            <a:r>
              <a:rPr lang="en-GB" dirty="0"/>
              <a:t>missing packets, </a:t>
            </a:r>
            <a:endParaRPr lang="en-GB" dirty="0" smtClean="0"/>
          </a:p>
          <a:p>
            <a:pPr lvl="0"/>
            <a:r>
              <a:rPr lang="en-GB" dirty="0"/>
              <a:t>	</a:t>
            </a:r>
            <a:r>
              <a:rPr lang="en-GB" dirty="0" smtClean="0"/>
              <a:t>		No </a:t>
            </a:r>
            <a:r>
              <a:rPr lang="en-GB" dirty="0"/>
              <a:t>out of order packets, </a:t>
            </a:r>
            <a:endParaRPr lang="en-GB" dirty="0" smtClean="0"/>
          </a:p>
          <a:p>
            <a:pPr lvl="0"/>
            <a:r>
              <a:rPr lang="en-GB" dirty="0"/>
              <a:t>	</a:t>
            </a:r>
            <a:r>
              <a:rPr lang="en-GB" dirty="0" smtClean="0"/>
              <a:t>		ADC </a:t>
            </a:r>
            <a:r>
              <a:rPr lang="en-GB" dirty="0"/>
              <a:t>thread re-interleaving done </a:t>
            </a:r>
            <a:r>
              <a:rPr lang="en-GB" dirty="0" smtClean="0"/>
              <a:t>correctly, </a:t>
            </a:r>
          </a:p>
          <a:p>
            <a:pPr lvl="0">
              <a:spcAft>
                <a:spcPts val="700"/>
              </a:spcAft>
            </a:pPr>
            <a:r>
              <a:rPr lang="en-GB" dirty="0"/>
              <a:t>	</a:t>
            </a:r>
            <a:r>
              <a:rPr lang="en-GB" dirty="0" smtClean="0"/>
              <a:t>		Data </a:t>
            </a:r>
            <a:r>
              <a:rPr lang="en-GB" dirty="0"/>
              <a:t>validity is high on </a:t>
            </a:r>
            <a:r>
              <a:rPr lang="en-GB" dirty="0" err="1"/>
              <a:t>DiFX</a:t>
            </a:r>
            <a:r>
              <a:rPr lang="en-GB" dirty="0"/>
              <a:t>/</a:t>
            </a:r>
            <a:r>
              <a:rPr lang="en-GB" dirty="0" err="1"/>
              <a:t>fourfit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5612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Reliability: Sustained recording test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657831"/>
            <a:ext cx="82805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 </a:t>
            </a:r>
            <a:r>
              <a:rPr lang="en-US" dirty="0"/>
              <a:t>Many weeks of run time on the APEX </a:t>
            </a:r>
            <a:r>
              <a:rPr lang="en-US" dirty="0" smtClean="0"/>
              <a:t>DBBC3:</a:t>
            </a:r>
          </a:p>
          <a:p>
            <a:r>
              <a:rPr lang="en-US" dirty="0"/>
              <a:t>	</a:t>
            </a:r>
            <a:r>
              <a:rPr lang="en-US" dirty="0" smtClean="0"/>
              <a:t>No </a:t>
            </a:r>
            <a:r>
              <a:rPr lang="en-US" dirty="0"/>
              <a:t>firmware instability (</a:t>
            </a:r>
            <a:r>
              <a:rPr lang="en-US" dirty="0" err="1"/>
              <a:t>eg</a:t>
            </a:r>
            <a:r>
              <a:rPr lang="en-US" dirty="0"/>
              <a:t> no loss of sync, no delay jumps, no hangs).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Ten </a:t>
            </a:r>
            <a:r>
              <a:rPr lang="en-US" dirty="0"/>
              <a:t>DBBC3’s </a:t>
            </a:r>
            <a:r>
              <a:rPr lang="en-US" dirty="0" smtClean="0"/>
              <a:t>in field operations: not much support requested from HAT-Lab</a:t>
            </a:r>
          </a:p>
          <a:p>
            <a:endParaRPr lang="en-GB" dirty="0"/>
          </a:p>
          <a:p>
            <a:r>
              <a:rPr lang="en-US" dirty="0"/>
              <a:t>●  Many hours of analysis of the output 10 GE data </a:t>
            </a:r>
            <a:r>
              <a:rPr lang="en-US" dirty="0" smtClean="0"/>
              <a:t>streams on protocol analyzer:</a:t>
            </a:r>
          </a:p>
          <a:p>
            <a:r>
              <a:rPr lang="en-US" dirty="0"/>
              <a:t>	</a:t>
            </a:r>
            <a:r>
              <a:rPr lang="en-US" dirty="0" smtClean="0"/>
              <a:t>no </a:t>
            </a:r>
            <a:r>
              <a:rPr lang="en-US" dirty="0"/>
              <a:t>errors, no packets out of order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●  </a:t>
            </a:r>
            <a:r>
              <a:rPr lang="en-US" dirty="0" smtClean="0"/>
              <a:t>2 % frame loss on Mark 6 recordings fixed with Mark 6 tuning</a:t>
            </a:r>
          </a:p>
          <a:p>
            <a:endParaRPr lang="en-US" dirty="0"/>
          </a:p>
          <a:p>
            <a:r>
              <a:rPr lang="en-US" dirty="0"/>
              <a:t>●  </a:t>
            </a:r>
            <a:r>
              <a:rPr lang="en-US" dirty="0" smtClean="0"/>
              <a:t>Cooling: FPGA die temperatures 49 °C to 57 </a:t>
            </a:r>
            <a:r>
              <a:rPr lang="en-US" dirty="0"/>
              <a:t>°</a:t>
            </a:r>
            <a:r>
              <a:rPr lang="en-US" dirty="0" smtClean="0"/>
              <a:t>C for ambient temp 23 </a:t>
            </a:r>
            <a:r>
              <a:rPr lang="en-US" dirty="0"/>
              <a:t>°C to </a:t>
            </a:r>
            <a:r>
              <a:rPr lang="en-US" dirty="0" smtClean="0"/>
              <a:t>29 </a:t>
            </a:r>
            <a:r>
              <a:rPr lang="en-US" dirty="0"/>
              <a:t>°</a:t>
            </a:r>
            <a:r>
              <a:rPr lang="en-US" dirty="0" smtClean="0"/>
              <a:t>C.  </a:t>
            </a:r>
          </a:p>
          <a:p>
            <a:r>
              <a:rPr lang="en-US" dirty="0" smtClean="0"/>
              <a:t>	Max spec 120 </a:t>
            </a:r>
            <a:r>
              <a:rPr lang="en-US" dirty="0"/>
              <a:t>°</a:t>
            </a:r>
            <a:r>
              <a:rPr lang="en-US" dirty="0" smtClean="0"/>
              <a:t>C.  Comfortably low.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434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 DBBC3-DBBC3 Setup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19775" r="12313" b="27641"/>
          <a:stretch/>
        </p:blipFill>
        <p:spPr bwMode="auto">
          <a:xfrm>
            <a:off x="3463752" y="2348880"/>
            <a:ext cx="4708648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768" y="942454"/>
            <a:ext cx="3456384" cy="1190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002214"/>
            <a:ext cx="2493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For 100 % correlated noise: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32856"/>
            <a:ext cx="269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For partially correlated noise: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7810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90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zerocorr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analysis example for </a:t>
            </a: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ρ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= 0.336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15677" cy="2769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21" y="1124744"/>
            <a:ext cx="4342828" cy="279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" y="4005064"/>
            <a:ext cx="3872825" cy="274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966825" cy="2796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20808" y="908720"/>
            <a:ext cx="3234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Cross- and Auto-Correlation Spectra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1813" y="908720"/>
            <a:ext cx="35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Cross-Correlation Amplitude and 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738518"/>
            <a:ext cx="4399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Cross-Correlation Amplitude Normalized by Autos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32" y="3738518"/>
            <a:ext cx="250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Fringe Peak in Delay Space</a:t>
            </a:r>
          </a:p>
        </p:txBody>
      </p:sp>
      <p:sp>
        <p:nvSpPr>
          <p:cNvPr id="2" name="Oval 1"/>
          <p:cNvSpPr/>
          <p:nvPr/>
        </p:nvSpPr>
        <p:spPr>
          <a:xfrm>
            <a:off x="6771436" y="5403361"/>
            <a:ext cx="536868" cy="329895"/>
          </a:xfrm>
          <a:prstGeom prst="ellipse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endCxn id="2" idx="7"/>
          </p:cNvCxnSpPr>
          <p:nvPr/>
        </p:nvCxnSpPr>
        <p:spPr>
          <a:xfrm flipH="1">
            <a:off x="7229682" y="4941168"/>
            <a:ext cx="438662" cy="51050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460261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solidFill>
                  <a:schemeClr val="accent1"/>
                </a:solidFill>
              </a:rPr>
              <a:t>ρ</a:t>
            </a:r>
            <a:r>
              <a:rPr lang="en-US" sz="1600" b="1" i="1" baseline="-25000" dirty="0" smtClean="0">
                <a:solidFill>
                  <a:schemeClr val="accent1"/>
                </a:solidFill>
              </a:rPr>
              <a:t>digital</a:t>
            </a:r>
            <a:r>
              <a:rPr lang="en-US" sz="1600" b="1" i="1" dirty="0" smtClean="0">
                <a:solidFill>
                  <a:schemeClr val="accent1"/>
                </a:solidFill>
              </a:rPr>
              <a:t> = 0.282</a:t>
            </a:r>
          </a:p>
        </p:txBody>
      </p:sp>
    </p:spTree>
    <p:extLst>
      <p:ext uri="{BB962C8B-B14F-4D97-AF65-F5344CB8AC3E}">
        <p14:creationId xmlns:p14="http://schemas.microsoft.com/office/powerpoint/2010/main" val="35875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90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zerocorr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analysis example for </a:t>
            </a: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ρ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= 0.336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r="36795" b="6142"/>
          <a:stretch/>
        </p:blipFill>
        <p:spPr bwMode="auto">
          <a:xfrm>
            <a:off x="-108520" y="1346308"/>
            <a:ext cx="4808370" cy="4530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7863" r="35951" b="6388"/>
          <a:stretch/>
        </p:blipFill>
        <p:spPr bwMode="auto">
          <a:xfrm>
            <a:off x="4608512" y="1363572"/>
            <a:ext cx="4572000" cy="448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27784" y="616530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Efficiency of each DBBC IF: 87 % to 94 %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6021288"/>
            <a:ext cx="4896544" cy="6480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816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 R2DBE vs DBBC3 Setup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502" y="3068960"/>
            <a:ext cx="269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For partially correlated noise: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15" y="940693"/>
            <a:ext cx="55562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5576" y="1002214"/>
            <a:ext cx="2493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For 100 % correlated noise: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079" y="3523579"/>
            <a:ext cx="5259313" cy="28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2010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R2DBE – DBBC3 Cross-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Corr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Bandpass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286783" cy="501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790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Zero Baseline Test: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zerocorr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analysis example for </a:t>
            </a: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ρ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= 0.336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9828" r="37663" b="7371"/>
          <a:stretch/>
        </p:blipFill>
        <p:spPr bwMode="auto">
          <a:xfrm>
            <a:off x="86491" y="1460182"/>
            <a:ext cx="4341493" cy="4290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9583" r="37213" b="6143"/>
          <a:stretch/>
        </p:blipFill>
        <p:spPr bwMode="auto">
          <a:xfrm>
            <a:off x="4572972" y="1452418"/>
            <a:ext cx="4391516" cy="4384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7784" y="616530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Efficiency of each backend: 90 % to 93 %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6021288"/>
            <a:ext cx="4896544" cy="6480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080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On-Sky Fringe Test: Kashima -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Onsala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980728"/>
            <a:ext cx="915421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People</a:t>
            </a:r>
            <a:r>
              <a:rPr lang="en-GB" b="1" i="1" dirty="0">
                <a:solidFill>
                  <a:schemeClr val="accent1"/>
                </a:solidFill>
              </a:rPr>
              <a:t>:</a:t>
            </a:r>
            <a:r>
              <a:rPr lang="en-GB" dirty="0"/>
              <a:t>		Mamoru </a:t>
            </a:r>
            <a:r>
              <a:rPr lang="en-GB" dirty="0" err="1"/>
              <a:t>Sekido</a:t>
            </a:r>
            <a:r>
              <a:rPr lang="en-GB" dirty="0"/>
              <a:t>	NICT, Kashima Space Technology Centre, Japan</a:t>
            </a:r>
          </a:p>
          <a:p>
            <a:r>
              <a:rPr lang="en-GB" dirty="0"/>
              <a:t>		Kazuhiro </a:t>
            </a:r>
            <a:r>
              <a:rPr lang="en-GB" dirty="0" err="1"/>
              <a:t>Takefuji</a:t>
            </a:r>
            <a:r>
              <a:rPr lang="en-GB" dirty="0"/>
              <a:t> NICT, Kashima Space Technology Centre, Japan</a:t>
            </a:r>
          </a:p>
          <a:p>
            <a:r>
              <a:rPr lang="en-GB" dirty="0"/>
              <a:t>		Karl-</a:t>
            </a:r>
            <a:r>
              <a:rPr lang="en-GB" dirty="0" err="1"/>
              <a:t>Åke</a:t>
            </a:r>
            <a:r>
              <a:rPr lang="en-GB" dirty="0"/>
              <a:t> Johansson	</a:t>
            </a:r>
            <a:r>
              <a:rPr lang="en-GB" dirty="0" err="1"/>
              <a:t>Onsala</a:t>
            </a:r>
            <a:r>
              <a:rPr lang="en-GB" dirty="0"/>
              <a:t> Space Observatory, Sweden</a:t>
            </a:r>
          </a:p>
          <a:p>
            <a:r>
              <a:rPr lang="en-GB" dirty="0"/>
              <a:t>		Simon Casey 	</a:t>
            </a:r>
            <a:r>
              <a:rPr lang="en-GB" dirty="0" err="1"/>
              <a:t>Onsala</a:t>
            </a:r>
            <a:r>
              <a:rPr lang="en-GB" dirty="0"/>
              <a:t> Space Observatory, Sweden</a:t>
            </a:r>
          </a:p>
          <a:p>
            <a:r>
              <a:rPr lang="en-GB" dirty="0"/>
              <a:t>		</a:t>
            </a:r>
            <a:r>
              <a:rPr lang="en-GB" dirty="0" err="1"/>
              <a:t>Rüdiger</a:t>
            </a:r>
            <a:r>
              <a:rPr lang="en-GB" dirty="0"/>
              <a:t> Haas 	</a:t>
            </a:r>
            <a:r>
              <a:rPr lang="en-GB" dirty="0" err="1"/>
              <a:t>Onsala</a:t>
            </a:r>
            <a:r>
              <a:rPr lang="en-GB" dirty="0"/>
              <a:t> Space Observatory, Sweden</a:t>
            </a:r>
          </a:p>
          <a:p>
            <a:r>
              <a:rPr lang="en-GB" dirty="0"/>
              <a:t>		Gino </a:t>
            </a:r>
            <a:r>
              <a:rPr lang="en-GB" dirty="0" err="1"/>
              <a:t>Tuccari</a:t>
            </a:r>
            <a:r>
              <a:rPr lang="en-GB" dirty="0"/>
              <a:t>	</a:t>
            </a:r>
            <a:r>
              <a:rPr lang="en-GB" dirty="0" err="1"/>
              <a:t>MPIfR</a:t>
            </a:r>
            <a:endParaRPr lang="en-GB" dirty="0"/>
          </a:p>
          <a:p>
            <a:r>
              <a:rPr lang="en-GB" dirty="0"/>
              <a:t>		Sven </a:t>
            </a:r>
            <a:r>
              <a:rPr lang="en-GB" dirty="0" err="1"/>
              <a:t>Dornbusch</a:t>
            </a:r>
            <a:r>
              <a:rPr lang="en-GB" dirty="0"/>
              <a:t>	</a:t>
            </a:r>
            <a:r>
              <a:rPr lang="en-GB" dirty="0" err="1"/>
              <a:t>MPIfR</a:t>
            </a:r>
            <a:endParaRPr lang="en-GB" dirty="0"/>
          </a:p>
          <a:p>
            <a:pPr>
              <a:spcBef>
                <a:spcPts val="700"/>
              </a:spcBef>
            </a:pPr>
            <a:r>
              <a:rPr lang="en-GB" b="1" i="1" dirty="0">
                <a:solidFill>
                  <a:schemeClr val="accent1"/>
                </a:solidFill>
              </a:rPr>
              <a:t>Date</a:t>
            </a:r>
            <a:r>
              <a:rPr lang="en-GB" b="1" i="1" dirty="0">
                <a:solidFill>
                  <a:schemeClr val="accent1"/>
                </a:solidFill>
              </a:rPr>
              <a:t>:</a:t>
            </a:r>
            <a:r>
              <a:rPr lang="en-GB" dirty="0"/>
              <a:t>		27.03.2018, 19 h observing track</a:t>
            </a:r>
          </a:p>
          <a:p>
            <a:pPr>
              <a:spcBef>
                <a:spcPts val="700"/>
              </a:spcBef>
            </a:pPr>
            <a:r>
              <a:rPr lang="fr-FR" b="1" i="1" dirty="0">
                <a:solidFill>
                  <a:schemeClr val="accent1"/>
                </a:solidFill>
              </a:rPr>
              <a:t>Stations</a:t>
            </a:r>
            <a:r>
              <a:rPr lang="fr-FR" b="1" i="1" dirty="0">
                <a:solidFill>
                  <a:schemeClr val="accent1"/>
                </a:solidFill>
              </a:rPr>
              <a:t>:</a:t>
            </a:r>
            <a:r>
              <a:rPr lang="fr-FR" dirty="0"/>
              <a:t> 	</a:t>
            </a:r>
            <a:r>
              <a:rPr lang="fr-FR" dirty="0" smtClean="0"/>
              <a:t>	Kashima </a:t>
            </a:r>
            <a:r>
              <a:rPr lang="fr-FR" dirty="0"/>
              <a:t>34 m</a:t>
            </a:r>
            <a:endParaRPr lang="en-GB" dirty="0"/>
          </a:p>
          <a:p>
            <a:r>
              <a:rPr lang="fr-FR" dirty="0"/>
              <a:t>		</a:t>
            </a:r>
            <a:r>
              <a:rPr lang="fr-FR" dirty="0" err="1"/>
              <a:t>Onsala</a:t>
            </a:r>
            <a:r>
              <a:rPr lang="fr-FR" dirty="0"/>
              <a:t> 13.2 m </a:t>
            </a:r>
            <a:r>
              <a:rPr lang="fr-FR" dirty="0" err="1"/>
              <a:t>twin</a:t>
            </a:r>
            <a:r>
              <a:rPr lang="fr-FR" dirty="0"/>
              <a:t> </a:t>
            </a:r>
            <a:r>
              <a:rPr lang="fr-FR" dirty="0" err="1"/>
              <a:t>telescope</a:t>
            </a:r>
            <a:r>
              <a:rPr lang="fr-FR" dirty="0"/>
              <a:t> (ONSA 13NE)</a:t>
            </a:r>
            <a:endParaRPr lang="en-GB" dirty="0"/>
          </a:p>
          <a:p>
            <a:pPr>
              <a:spcBef>
                <a:spcPts val="700"/>
              </a:spcBef>
            </a:pPr>
            <a:r>
              <a:rPr lang="en-GB" b="1" i="1" dirty="0">
                <a:solidFill>
                  <a:schemeClr val="accent1"/>
                </a:solidFill>
              </a:rPr>
              <a:t>Targets:</a:t>
            </a:r>
            <a:r>
              <a:rPr lang="en-GB" dirty="0"/>
              <a:t>		203 radio sources, 300 s each, broadband radio source survey</a:t>
            </a:r>
          </a:p>
          <a:p>
            <a:pPr>
              <a:spcBef>
                <a:spcPts val="700"/>
              </a:spcBef>
            </a:pPr>
            <a:r>
              <a:rPr lang="en-GB" b="1" i="1" dirty="0">
                <a:solidFill>
                  <a:schemeClr val="accent1"/>
                </a:solidFill>
              </a:rPr>
              <a:t>Frequency Setup: </a:t>
            </a:r>
            <a:r>
              <a:rPr lang="en-GB" dirty="0"/>
              <a:t>	4x 1 GHz bands in range 3 GHz to 11 GHz</a:t>
            </a:r>
          </a:p>
          <a:p>
            <a:r>
              <a:rPr lang="en-GB" dirty="0"/>
              <a:t>		Dual linear polarization</a:t>
            </a:r>
          </a:p>
          <a:p>
            <a:r>
              <a:rPr lang="en-GB" dirty="0"/>
              <a:t>		1 bit sampling</a:t>
            </a:r>
          </a:p>
          <a:p>
            <a:r>
              <a:rPr lang="en-GB" dirty="0"/>
              <a:t>		16.384 </a:t>
            </a:r>
            <a:r>
              <a:rPr lang="en-GB" dirty="0" err="1"/>
              <a:t>Gbps</a:t>
            </a:r>
            <a:r>
              <a:rPr lang="en-GB" dirty="0"/>
              <a:t> data rate</a:t>
            </a:r>
          </a:p>
          <a:p>
            <a:pPr>
              <a:spcBef>
                <a:spcPts val="700"/>
              </a:spcBef>
            </a:pPr>
            <a:r>
              <a:rPr lang="en-GB" b="1" i="1" dirty="0">
                <a:solidFill>
                  <a:schemeClr val="accent1"/>
                </a:solidFill>
              </a:rPr>
              <a:t>Data </a:t>
            </a:r>
            <a:r>
              <a:rPr lang="en-GB" b="1" i="1" dirty="0">
                <a:solidFill>
                  <a:schemeClr val="accent1"/>
                </a:solidFill>
              </a:rPr>
              <a:t>Acquisition:</a:t>
            </a:r>
            <a:r>
              <a:rPr lang="en-GB" dirty="0"/>
              <a:t>	Japanese DAS: K6 GALAS (at Kashima)</a:t>
            </a:r>
          </a:p>
          <a:p>
            <a:r>
              <a:rPr lang="en-GB" dirty="0"/>
              <a:t>		DBBC3 running OCT firmware (at </a:t>
            </a:r>
            <a:r>
              <a:rPr lang="en-GB" dirty="0" err="1"/>
              <a:t>Onsala</a:t>
            </a:r>
            <a:r>
              <a:rPr lang="en-GB" dirty="0"/>
              <a:t>)</a:t>
            </a:r>
          </a:p>
          <a:p>
            <a:pPr>
              <a:spcBef>
                <a:spcPts val="700"/>
              </a:spcBef>
            </a:pPr>
            <a:r>
              <a:rPr lang="en-GB" b="1" i="1" dirty="0">
                <a:solidFill>
                  <a:schemeClr val="accent1"/>
                </a:solidFill>
              </a:rPr>
              <a:t>Correlation:</a:t>
            </a:r>
            <a:r>
              <a:rPr lang="en-GB" dirty="0"/>
              <a:t>	Kashima / GICO3 software correlator (NICT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080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On-Sky Fringe Test: Kashima -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Onsala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03163"/>
            <a:ext cx="6989651" cy="50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2553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Timing Stability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8" descr="C:\Users\aroy\AppData\Local\Temp\scp19837\homes\aroy\Projects\APEX\Ops\2017b\Logs\maser\EHT-APEX-GPSMINUSFMOUT-201704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5154966" cy="414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79712" y="888975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Monitor 1 PPS Output from Firmware vs 1 PPS Input to Detect Cycle Slips</a:t>
            </a:r>
            <a:endParaRPr lang="en-GB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0737" y="5746030"/>
            <a:ext cx="6911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 GPS-FMOUT </a:t>
            </a:r>
            <a:r>
              <a:rPr lang="en-US" dirty="0"/>
              <a:t>for APEX DBBC3 during </a:t>
            </a:r>
            <a:r>
              <a:rPr lang="en-US" dirty="0" smtClean="0"/>
              <a:t> EHT 2017 run </a:t>
            </a:r>
          </a:p>
          <a:p>
            <a:r>
              <a:rPr lang="en-US" dirty="0"/>
              <a:t>● </a:t>
            </a:r>
            <a:r>
              <a:rPr lang="en-US" dirty="0" smtClean="0"/>
              <a:t> No </a:t>
            </a:r>
            <a:r>
              <a:rPr lang="en-US" dirty="0"/>
              <a:t>cycle slips over 11 days; a 10 MHz slip would make 100 ns step.  </a:t>
            </a:r>
            <a:endParaRPr lang="en-US" dirty="0" smtClean="0"/>
          </a:p>
          <a:p>
            <a:r>
              <a:rPr lang="en-US" dirty="0"/>
              <a:t>● </a:t>
            </a:r>
            <a:r>
              <a:rPr lang="en-US" dirty="0" smtClean="0"/>
              <a:t> The </a:t>
            </a:r>
            <a:r>
              <a:rPr lang="en-US" dirty="0"/>
              <a:t>counter was </a:t>
            </a:r>
            <a:r>
              <a:rPr lang="en-US" dirty="0" err="1"/>
              <a:t>recabled</a:t>
            </a:r>
            <a:r>
              <a:rPr lang="en-US" dirty="0"/>
              <a:t> to the R2DBE </a:t>
            </a:r>
            <a:r>
              <a:rPr lang="en-US" dirty="0" smtClean="0"/>
              <a:t>FMOUT on </a:t>
            </a:r>
            <a:r>
              <a:rPr lang="en-US" dirty="0"/>
              <a:t>April 13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97629" y="4365104"/>
            <a:ext cx="344657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92649" y="3933056"/>
            <a:ext cx="10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080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On-Sky Fringe Test: Kashima -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Onsala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2736"/>
            <a:ext cx="6280785" cy="282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886155"/>
            <a:ext cx="6172200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6080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On-Sky Fringe Test: Kashima -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Onsala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8760"/>
            <a:ext cx="6480720" cy="49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44488"/>
            <a:ext cx="4756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DBBC History in EHT at APEX</a:t>
            </a: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388" y="1124744"/>
            <a:ext cx="9793212" cy="57332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b="1" i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Session History: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2009 Mar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Project start  </a:t>
            </a:r>
            <a:r>
              <a:rPr lang="en-US" sz="2100" kern="0" dirty="0" smtClean="0">
                <a:latin typeface="Calibri" panose="020F0502020204030204" pitchFamily="34" charset="0"/>
              </a:rPr>
              <a:t>VLBI at APEX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b="1" kern="0" dirty="0" smtClean="0">
                <a:latin typeface="Calibri" panose="020F0502020204030204" pitchFamily="34" charset="0"/>
              </a:rPr>
              <a:t>2011 Mar		Install DBBC2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2011 </a:t>
            </a:r>
            <a:r>
              <a:rPr lang="en-US" sz="2100" kern="0" dirty="0" smtClean="0">
                <a:latin typeface="Calibri" panose="020F0502020204030204" pitchFamily="34" charset="0"/>
              </a:rPr>
              <a:t>Mar		</a:t>
            </a:r>
            <a:r>
              <a:rPr lang="en-US" sz="2100" b="1" kern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EHT 2011 campaign</a:t>
            </a:r>
            <a:r>
              <a:rPr lang="en-US" sz="2100" kern="0" dirty="0" smtClean="0">
                <a:latin typeface="Calibri" panose="020F0502020204030204" pitchFamily="34" charset="0"/>
              </a:rPr>
              <a:t> 	</a:t>
            </a:r>
            <a:r>
              <a:rPr lang="en-US" sz="2100" kern="0" dirty="0">
                <a:latin typeface="Calibri" panose="020F0502020204030204" pitchFamily="34" charset="0"/>
              </a:rPr>
              <a:t>(</a:t>
            </a:r>
            <a:r>
              <a:rPr lang="en-US" sz="2100" kern="0" dirty="0" smtClean="0">
                <a:latin typeface="Calibri" panose="020F0502020204030204" pitchFamily="34" charset="0"/>
              </a:rPr>
              <a:t>No APEX fringes)		</a:t>
            </a:r>
            <a:r>
              <a:rPr lang="en-US" sz="2100" kern="0" dirty="0" smtClean="0">
                <a:latin typeface="Calibri" panose="020F0502020204030204" pitchFamily="34" charset="0"/>
              </a:rPr>
              <a:t>2 </a:t>
            </a:r>
            <a:r>
              <a:rPr lang="en-US" sz="2100" kern="0" dirty="0" err="1">
                <a:latin typeface="Calibri" panose="020F0502020204030204" pitchFamily="34" charset="0"/>
              </a:rPr>
              <a:t>Gbps</a:t>
            </a:r>
            <a:r>
              <a:rPr lang="en-US" sz="2100" kern="0" dirty="0">
                <a:latin typeface="Calibri" panose="020F0502020204030204" pitchFamily="34" charset="0"/>
              </a:rPr>
              <a:t> 	1x Mark 5C</a:t>
            </a:r>
            <a:endParaRPr lang="en-US" sz="2100" kern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2012 May		</a:t>
            </a:r>
            <a:r>
              <a:rPr lang="en-US" sz="2100" b="1" kern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First APEX fringes</a:t>
            </a:r>
            <a:r>
              <a:rPr lang="en-US" sz="21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</a:t>
            </a:r>
            <a:r>
              <a:rPr lang="en-US" sz="2100" kern="0" dirty="0">
                <a:latin typeface="Calibri" panose="020F0502020204030204" pitchFamily="34" charset="0"/>
              </a:rPr>
              <a:t>2 </a:t>
            </a:r>
            <a:r>
              <a:rPr lang="en-US" sz="2100" kern="0" dirty="0" err="1">
                <a:latin typeface="Calibri" panose="020F0502020204030204" pitchFamily="34" charset="0"/>
              </a:rPr>
              <a:t>Gbps</a:t>
            </a:r>
            <a:r>
              <a:rPr lang="en-US" sz="2100" kern="0" dirty="0">
                <a:latin typeface="Calibri" panose="020F0502020204030204" pitchFamily="34" charset="0"/>
              </a:rPr>
              <a:t> 	1x Mark 5C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2013 Mar		</a:t>
            </a:r>
            <a:r>
              <a:rPr lang="en-US" sz="2100" b="1" kern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EHT 2013 campaign</a:t>
            </a:r>
            <a:r>
              <a:rPr lang="en-US" sz="21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</a:t>
            </a:r>
            <a:r>
              <a:rPr lang="en-US" sz="2100" kern="0" dirty="0" smtClean="0">
                <a:latin typeface="Calibri" panose="020F0502020204030204" pitchFamily="34" charset="0"/>
              </a:rPr>
              <a:t> 		4 </a:t>
            </a:r>
            <a:r>
              <a:rPr lang="en-US" sz="2100" kern="0" dirty="0" err="1" smtClean="0">
                <a:latin typeface="Calibri" panose="020F0502020204030204" pitchFamily="34" charset="0"/>
              </a:rPr>
              <a:t>Gbps</a:t>
            </a:r>
            <a:r>
              <a:rPr lang="en-US" sz="2100" kern="0" dirty="0" smtClean="0">
                <a:latin typeface="Calibri" panose="020F0502020204030204" pitchFamily="34" charset="0"/>
              </a:rPr>
              <a:t> 	2x Mark 5C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100" kern="0" dirty="0">
                <a:latin typeface="Calibri" panose="020F0502020204030204" pitchFamily="34" charset="0"/>
              </a:rPr>
              <a:t>2015 Jan 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First fringes to ALMA</a:t>
            </a:r>
            <a:r>
              <a:rPr lang="en-US" sz="2100" kern="0" dirty="0">
                <a:latin typeface="Calibri" panose="020F0502020204030204" pitchFamily="34" charset="0"/>
              </a:rPr>
              <a:t> 	(ALMA - APEX)	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100" kern="0" dirty="0">
                <a:latin typeface="Calibri" panose="020F0502020204030204" pitchFamily="34" charset="0"/>
              </a:rPr>
              <a:t>2015 Jan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First fringes to SPT</a:t>
            </a:r>
            <a:r>
              <a:rPr lang="en-US" sz="2100" kern="0" dirty="0">
                <a:latin typeface="Calibri" panose="020F0502020204030204" pitchFamily="34" charset="0"/>
              </a:rPr>
              <a:t> 	(SPT – APEX)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2015 </a:t>
            </a:r>
            <a:r>
              <a:rPr lang="en-US" sz="2100" kern="0" dirty="0" smtClean="0">
                <a:latin typeface="Calibri" panose="020F0502020204030204" pitchFamily="34" charset="0"/>
              </a:rPr>
              <a:t>Mar		</a:t>
            </a:r>
            <a:r>
              <a:rPr lang="en-US" sz="2100" b="1" kern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EHT 2015 campaign</a:t>
            </a:r>
            <a:r>
              <a:rPr lang="en-US" sz="21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</a:t>
            </a:r>
            <a:r>
              <a:rPr lang="en-US" sz="2100" kern="0" dirty="0" smtClean="0">
                <a:latin typeface="Calibri" panose="020F0502020204030204" pitchFamily="34" charset="0"/>
              </a:rPr>
              <a:t>16 </a:t>
            </a:r>
            <a:r>
              <a:rPr lang="en-US" sz="2100" kern="0" dirty="0" err="1">
                <a:latin typeface="Calibri" panose="020F0502020204030204" pitchFamily="34" charset="0"/>
              </a:rPr>
              <a:t>Gbps</a:t>
            </a:r>
            <a:r>
              <a:rPr lang="en-US" sz="2100" kern="0" dirty="0">
                <a:latin typeface="Calibri" panose="020F0502020204030204" pitchFamily="34" charset="0"/>
              </a:rPr>
              <a:t> 	2x Mark </a:t>
            </a:r>
            <a:r>
              <a:rPr lang="en-US" sz="2100" kern="0" dirty="0" smtClean="0">
                <a:latin typeface="Calibri" panose="020F0502020204030204" pitchFamily="34" charset="0"/>
              </a:rPr>
              <a:t>6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100" kern="0" dirty="0">
                <a:latin typeface="Calibri" panose="020F0502020204030204" pitchFamily="34" charset="0"/>
              </a:rPr>
              <a:t>2015 Mar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Fringe test 340 GHz</a:t>
            </a:r>
            <a:r>
              <a:rPr lang="en-US" sz="2100" kern="0" dirty="0">
                <a:latin typeface="Calibri" panose="020F0502020204030204" pitchFamily="34" charset="0"/>
              </a:rPr>
              <a:t> 	(APEX-Pico </a:t>
            </a:r>
            <a:r>
              <a:rPr lang="en-US" sz="2100" kern="0" dirty="0" err="1">
                <a:latin typeface="Calibri" panose="020F0502020204030204" pitchFamily="34" charset="0"/>
              </a:rPr>
              <a:t>Veleta</a:t>
            </a:r>
            <a:r>
              <a:rPr lang="en-US" sz="2100" kern="0" dirty="0">
                <a:latin typeface="Calibri" panose="020F0502020204030204" pitchFamily="34" charset="0"/>
              </a:rPr>
              <a:t>, APEX-SMTO)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>
                <a:latin typeface="Calibri" panose="020F0502020204030204" pitchFamily="34" charset="0"/>
              </a:rPr>
              <a:t>2015 Jul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ALMA phasing commissioning 230 GHz</a:t>
            </a:r>
            <a:r>
              <a:rPr lang="en-US" sz="2100" kern="0" dirty="0">
                <a:latin typeface="Calibri" panose="020F0502020204030204" pitchFamily="34" charset="0"/>
              </a:rPr>
              <a:t> APEX-ALMA-SMA-JCMT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>
                <a:latin typeface="Calibri" panose="020F0502020204030204" pitchFamily="34" charset="0"/>
              </a:rPr>
              <a:t>2015 Jul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ALMA phasing commissioning 340 GHz</a:t>
            </a:r>
            <a:r>
              <a:rPr lang="en-US" sz="2100" kern="0" dirty="0">
                <a:latin typeface="Calibri" panose="020F0502020204030204" pitchFamily="34" charset="0"/>
              </a:rPr>
              <a:t> APEX-ALMA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b="1" kern="0" dirty="0" smtClean="0">
                <a:latin typeface="Calibri" panose="020F0502020204030204" pitchFamily="34" charset="0"/>
              </a:rPr>
              <a:t>2016 </a:t>
            </a:r>
            <a:r>
              <a:rPr lang="en-US" sz="2100" b="1" kern="0" dirty="0">
                <a:latin typeface="Calibri" panose="020F0502020204030204" pitchFamily="34" charset="0"/>
              </a:rPr>
              <a:t>July		</a:t>
            </a:r>
            <a:r>
              <a:rPr lang="en-US" sz="2100" b="1" kern="0" dirty="0" smtClean="0">
                <a:latin typeface="Calibri" panose="020F0502020204030204" pitchFamily="34" charset="0"/>
              </a:rPr>
              <a:t>DBBC2 to Bonn for upgrade to DBBC3</a:t>
            </a:r>
            <a:endParaRPr lang="en-US" sz="2100" b="1" kern="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2016 Nov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Fringe test for PI230 at APEX</a:t>
            </a:r>
            <a:r>
              <a:rPr lang="en-US" sz="2100" kern="0" dirty="0" smtClean="0">
                <a:latin typeface="Calibri" panose="020F0502020204030204" pitchFamily="34" charset="0"/>
              </a:rPr>
              <a:t> (2x R2DBE) 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b="1" kern="0" dirty="0" smtClean="0">
                <a:latin typeface="Calibri" panose="020F0502020204030204" pitchFamily="34" charset="0"/>
              </a:rPr>
              <a:t>2017 Apr		Install DBBC3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2017 </a:t>
            </a:r>
            <a:r>
              <a:rPr lang="en-US" sz="2100" kern="0" dirty="0" smtClean="0">
                <a:latin typeface="Calibri" panose="020F0502020204030204" pitchFamily="34" charset="0"/>
              </a:rPr>
              <a:t>Apr	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EHT 2017 campaign</a:t>
            </a:r>
            <a:r>
              <a:rPr lang="en-US" sz="2100" kern="0" dirty="0">
                <a:latin typeface="Calibri" panose="020F0502020204030204" pitchFamily="34" charset="0"/>
              </a:rPr>
              <a:t>	</a:t>
            </a:r>
            <a:r>
              <a:rPr lang="en-US" sz="2100" kern="0" dirty="0" smtClean="0">
                <a:latin typeface="Calibri" panose="020F0502020204030204" pitchFamily="34" charset="0"/>
              </a:rPr>
              <a:t>(parallel DBBC3 / R2DBE)</a:t>
            </a:r>
            <a:r>
              <a:rPr lang="en-US" sz="21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r>
              <a:rPr lang="en-US" sz="2100" kern="0" dirty="0" smtClean="0">
                <a:latin typeface="Calibri" panose="020F0502020204030204" pitchFamily="34" charset="0"/>
              </a:rPr>
              <a:t>(32 </a:t>
            </a:r>
            <a:r>
              <a:rPr lang="en-US" sz="2100" kern="0" dirty="0" err="1" smtClean="0">
                <a:latin typeface="Calibri" panose="020F0502020204030204" pitchFamily="34" charset="0"/>
              </a:rPr>
              <a:t>Gbps</a:t>
            </a:r>
            <a:r>
              <a:rPr lang="en-US" sz="2100" kern="0" dirty="0" smtClean="0">
                <a:latin typeface="Calibri" panose="020F0502020204030204" pitchFamily="34" charset="0"/>
              </a:rPr>
              <a:t>	2x </a:t>
            </a:r>
            <a:r>
              <a:rPr lang="en-US" sz="2100" kern="0" dirty="0">
                <a:latin typeface="Calibri" panose="020F0502020204030204" pitchFamily="34" charset="0"/>
              </a:rPr>
              <a:t>Mark </a:t>
            </a:r>
            <a:r>
              <a:rPr lang="en-US" sz="2100" kern="0" dirty="0" smtClean="0">
                <a:latin typeface="Calibri" panose="020F0502020204030204" pitchFamily="34" charset="0"/>
              </a:rPr>
              <a:t>6) x2</a:t>
            </a:r>
            <a:endParaRPr lang="en-US" sz="2100" kern="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100" b="1" kern="0" dirty="0">
                <a:latin typeface="Calibri" panose="020F0502020204030204" pitchFamily="34" charset="0"/>
              </a:rPr>
              <a:t>2017 Apr		</a:t>
            </a:r>
            <a:r>
              <a:rPr lang="en-US" sz="2100" b="1" kern="0" dirty="0" smtClean="0">
                <a:latin typeface="Calibri" panose="020F0502020204030204" pitchFamily="34" charset="0"/>
              </a:rPr>
              <a:t>Return DBBC3 to Bonn for refinement</a:t>
            </a:r>
            <a:endParaRPr lang="en-US" sz="2100" b="1" kern="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kern="0" dirty="0" smtClean="0">
                <a:latin typeface="Calibri" panose="020F0502020204030204" pitchFamily="34" charset="0"/>
              </a:rPr>
              <a:t>2018 </a:t>
            </a:r>
            <a:r>
              <a:rPr lang="en-US" sz="2100" kern="0" dirty="0">
                <a:latin typeface="Calibri" panose="020F0502020204030204" pitchFamily="34" charset="0"/>
              </a:rPr>
              <a:t>Apr	</a:t>
            </a:r>
            <a:r>
              <a:rPr lang="en-US" sz="21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r>
              <a:rPr lang="en-US" sz="21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EHT 2018 campaign</a:t>
            </a:r>
            <a:r>
              <a:rPr lang="en-US" sz="21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			</a:t>
            </a:r>
            <a:r>
              <a:rPr lang="en-US" sz="21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r>
              <a:rPr lang="en-US" sz="2100" kern="0" dirty="0">
                <a:latin typeface="Calibri" panose="020F0502020204030204" pitchFamily="34" charset="0"/>
              </a:rPr>
              <a:t>64 </a:t>
            </a:r>
            <a:r>
              <a:rPr lang="en-US" sz="2100" kern="0" dirty="0" err="1" smtClean="0">
                <a:latin typeface="Calibri" panose="020F0502020204030204" pitchFamily="34" charset="0"/>
              </a:rPr>
              <a:t>Gbps</a:t>
            </a:r>
            <a:r>
              <a:rPr lang="en-US" sz="2100" kern="0" dirty="0" smtClean="0">
                <a:latin typeface="Calibri" panose="020F0502020204030204" pitchFamily="34" charset="0"/>
              </a:rPr>
              <a:t>	4x </a:t>
            </a:r>
            <a:r>
              <a:rPr lang="en-US" sz="2100" kern="0" dirty="0">
                <a:latin typeface="Calibri" panose="020F0502020204030204" pitchFamily="34" charset="0"/>
              </a:rPr>
              <a:t>Mark </a:t>
            </a:r>
            <a:r>
              <a:rPr lang="en-US" sz="2100" kern="0" dirty="0" smtClean="0">
                <a:latin typeface="Calibri" panose="020F0502020204030204" pitchFamily="34" charset="0"/>
              </a:rPr>
              <a:t>6</a:t>
            </a:r>
          </a:p>
          <a:p>
            <a:pPr marL="0" indent="0">
              <a:lnSpc>
                <a:spcPct val="110000"/>
              </a:lnSpc>
              <a:spcBef>
                <a:spcPts val="1400"/>
              </a:spcBef>
              <a:buFontTx/>
              <a:buNone/>
              <a:defRPr/>
            </a:pPr>
            <a:r>
              <a:rPr lang="en-US" sz="2100" b="1" i="1" kern="0" dirty="0" smtClean="0">
                <a:latin typeface="Calibri" panose="020F0502020204030204" pitchFamily="34" charset="0"/>
              </a:rPr>
              <a:t>2018 Sep		Now: ready to re-install DBBC3 at APEX and Pico </a:t>
            </a:r>
            <a:r>
              <a:rPr lang="en-US" sz="2100" b="1" i="1" kern="0" dirty="0" err="1" smtClean="0">
                <a:latin typeface="Calibri" panose="020F0502020204030204" pitchFamily="34" charset="0"/>
              </a:rPr>
              <a:t>Veleta</a:t>
            </a:r>
            <a:endParaRPr lang="en-US" sz="2100" b="1" i="1" kern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100" i="1" kern="0" dirty="0" smtClean="0">
                <a:latin typeface="Calibri" panose="020F0502020204030204" pitchFamily="34" charset="0"/>
              </a:rPr>
              <a:t>2018 Oct		</a:t>
            </a:r>
            <a:r>
              <a:rPr lang="en-US" sz="2100" b="1" i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EHT </a:t>
            </a:r>
            <a:r>
              <a:rPr lang="en-US" sz="2100" b="1" i="1" kern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345 GHz Test</a:t>
            </a:r>
            <a:endParaRPr lang="en-US" sz="2100" i="1" kern="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100" b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70823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Sampler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Clock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Spectrum Analyzer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881" y="5746030"/>
            <a:ext cx="8352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 SSB phase noise integrated 1 kHz to 100 kHz offset  → 3.9° RMS random phase jitter</a:t>
            </a:r>
          </a:p>
          <a:p>
            <a:r>
              <a:rPr lang="en-US" dirty="0"/>
              <a:t>● </a:t>
            </a:r>
            <a:r>
              <a:rPr lang="en-US" dirty="0" smtClean="0"/>
              <a:t> Minimal loss but </a:t>
            </a:r>
            <a:r>
              <a:rPr lang="en-US" dirty="0" err="1" smtClean="0"/>
              <a:t>anywal</a:t>
            </a:r>
            <a:r>
              <a:rPr lang="en-US" dirty="0" smtClean="0"/>
              <a:t> seems a bit high since doesn’t include noise &lt; 1 kHz offset</a:t>
            </a:r>
          </a:p>
          <a:p>
            <a:r>
              <a:rPr lang="en-US" dirty="0"/>
              <a:t>● </a:t>
            </a:r>
            <a:r>
              <a:rPr lang="en-US" dirty="0" smtClean="0"/>
              <a:t> Next use FFT analyzer to examine closer offsets from carrier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795" r="21214" b="2872"/>
          <a:stretch/>
        </p:blipFill>
        <p:spPr bwMode="auto">
          <a:xfrm rot="21540000">
            <a:off x="2461789" y="1215168"/>
            <a:ext cx="4388585" cy="3805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807090" y="5425633"/>
            <a:ext cx="2006451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4070" y="5056301"/>
            <a:ext cx="10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50 kHz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807090" y="5058776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13541" y="5065593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013" y="2113266"/>
            <a:ext cx="0" cy="144015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V="1">
            <a:off x="2159229" y="1851442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V="1">
            <a:off x="2106813" y="3291601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16200000">
            <a:off x="1268619" y="2400991"/>
            <a:ext cx="10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50 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615601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0.8° </a:t>
            </a:r>
            <a:r>
              <a:rPr lang="en-US" dirty="0"/>
              <a:t>RMS random phase jitter </a:t>
            </a:r>
            <a:endParaRPr lang="en-US" dirty="0" smtClean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0" y="980728"/>
            <a:ext cx="5181600" cy="1499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4040" r="16319" b="5348"/>
          <a:stretch/>
        </p:blipFill>
        <p:spPr bwMode="auto">
          <a:xfrm>
            <a:off x="4967918" y="2746911"/>
            <a:ext cx="4068578" cy="304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647004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Sampler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Clock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on FFT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Analyzer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3464" r="15606" b="4770"/>
          <a:stretch/>
        </p:blipFill>
        <p:spPr bwMode="auto">
          <a:xfrm>
            <a:off x="892150" y="2759556"/>
            <a:ext cx="4039890" cy="3036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27584" y="2399169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Clock set to 1024 MHz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32040" y="2399169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Clock set to 2048 MHz (EHT setting)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4088" y="615601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87° </a:t>
            </a:r>
            <a:r>
              <a:rPr lang="en-US" dirty="0"/>
              <a:t>RMS random phase </a:t>
            </a:r>
            <a:r>
              <a:rPr lang="en-US" dirty="0" smtClean="0"/>
              <a:t>jitter(!!!)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6057" y="5786680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Hz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8100392" y="5786680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 MHz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79512" y="3554432"/>
            <a:ext cx="864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dBc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-36512" y="535463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-140 </a:t>
            </a:r>
            <a:r>
              <a:rPr lang="en-US" dirty="0" err="1" smtClean="0"/>
              <a:t>dBc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115616" y="579597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Hz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923928" y="579597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 MHz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80112" y="2132856"/>
            <a:ext cx="1872208" cy="160624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200800" y="1835532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Excess close-in PN</a:t>
            </a:r>
          </a:p>
        </p:txBody>
      </p:sp>
    </p:spTree>
    <p:extLst>
      <p:ext uri="{BB962C8B-B14F-4D97-AF65-F5344CB8AC3E}">
        <p14:creationId xmlns:p14="http://schemas.microsoft.com/office/powerpoint/2010/main" val="32099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615601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1.8° </a:t>
            </a:r>
            <a:r>
              <a:rPr lang="en-US" dirty="0"/>
              <a:t>RMS random phase jitter </a:t>
            </a:r>
            <a:endParaRPr lang="en-US" dirty="0" smtClean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0" y="980728"/>
            <a:ext cx="5181600" cy="1499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4040" r="16319" b="5348"/>
          <a:stretch/>
        </p:blipFill>
        <p:spPr bwMode="auto">
          <a:xfrm>
            <a:off x="4967918" y="2746911"/>
            <a:ext cx="4068578" cy="304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647004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Sampler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Clock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on FFT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Analyzer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584" y="2399169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chemeClr val="accent1"/>
                </a:solidFill>
              </a:rPr>
              <a:t>Valon</a:t>
            </a:r>
            <a:r>
              <a:rPr lang="en-US" b="1" i="1" dirty="0" smtClean="0">
                <a:solidFill>
                  <a:schemeClr val="accent1"/>
                </a:solidFill>
              </a:rPr>
              <a:t> comparison set to 2048 MHz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32040" y="2399169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Internal clock set to 2048 MHz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4088" y="615601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87° </a:t>
            </a:r>
            <a:r>
              <a:rPr lang="en-US" dirty="0"/>
              <a:t>RMS random phase </a:t>
            </a:r>
            <a:r>
              <a:rPr lang="en-US" dirty="0" smtClean="0"/>
              <a:t>jitter(!!!)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6057" y="5786680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Hz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8100392" y="5786680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 MHz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79512" y="3554432"/>
            <a:ext cx="864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dBc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-36512" y="535463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-140 </a:t>
            </a:r>
            <a:r>
              <a:rPr lang="en-US" dirty="0" err="1" smtClean="0"/>
              <a:t>dBc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115616" y="579597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Hz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923928" y="579597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 MHz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3463" r="21355" b="9099"/>
          <a:stretch/>
        </p:blipFill>
        <p:spPr bwMode="auto">
          <a:xfrm>
            <a:off x="899592" y="2746910"/>
            <a:ext cx="3985190" cy="304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1484784"/>
            <a:ext cx="10816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25245" y="15567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Valon</a:t>
            </a:r>
            <a:endParaRPr lang="en-GB" dirty="0"/>
          </a:p>
        </p:txBody>
      </p:sp>
      <p:cxnSp>
        <p:nvCxnSpPr>
          <p:cNvPr id="7" name="Elbow Connector 6"/>
          <p:cNvCxnSpPr>
            <a:endCxn id="2" idx="0"/>
          </p:cNvCxnSpPr>
          <p:nvPr/>
        </p:nvCxnSpPr>
        <p:spPr>
          <a:xfrm rot="10800000" flipV="1">
            <a:off x="1440396" y="1165974"/>
            <a:ext cx="540804" cy="318810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1"/>
          </p:cNvCxnSpPr>
          <p:nvPr/>
        </p:nvCxnSpPr>
        <p:spPr>
          <a:xfrm rot="10800000" flipH="1">
            <a:off x="1981200" y="1683925"/>
            <a:ext cx="1510680" cy="46738"/>
          </a:xfrm>
          <a:prstGeom prst="bentConnector3">
            <a:avLst>
              <a:gd name="adj1" fmla="val 40353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629210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Sampler 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Clock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on Oscilloscope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3174" r="21180" b="5059"/>
          <a:stretch/>
        </p:blipFill>
        <p:spPr bwMode="auto">
          <a:xfrm>
            <a:off x="1835696" y="2996952"/>
            <a:ext cx="4248472" cy="3105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74" y="908720"/>
            <a:ext cx="4727798" cy="187187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709565" y="6606644"/>
            <a:ext cx="49428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75856" y="6237312"/>
            <a:ext cx="10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709565" y="6239787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03848" y="6246604"/>
            <a:ext cx="0" cy="523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9565" y="6606644"/>
            <a:ext cx="12503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35696" y="269962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Internal clock set to 2048 MHz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84168" y="3068960"/>
            <a:ext cx="3384376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 smtClean="0"/>
              <a:t>●  Solid stable phase</a:t>
            </a:r>
          </a:p>
          <a:p>
            <a:pPr>
              <a:spcAft>
                <a:spcPts val="500"/>
              </a:spcAft>
            </a:pPr>
            <a:r>
              <a:rPr lang="en-US" dirty="0"/>
              <a:t>● </a:t>
            </a:r>
            <a:r>
              <a:rPr lang="en-US" dirty="0" smtClean="0"/>
              <a:t>  Much less than 87° RMS</a:t>
            </a:r>
          </a:p>
          <a:p>
            <a:pPr>
              <a:spcAft>
                <a:spcPts val="500"/>
              </a:spcAft>
            </a:pPr>
            <a:r>
              <a:rPr lang="en-US" dirty="0"/>
              <a:t>● </a:t>
            </a:r>
            <a:r>
              <a:rPr lang="en-US" dirty="0" smtClean="0"/>
              <a:t>  Occasional wobbles but returns to correct phase</a:t>
            </a:r>
          </a:p>
          <a:p>
            <a:pPr>
              <a:spcAft>
                <a:spcPts val="500"/>
              </a:spcAft>
            </a:pPr>
            <a:r>
              <a:rPr lang="en-US" dirty="0"/>
              <a:t>● </a:t>
            </a:r>
            <a:r>
              <a:rPr lang="en-US" dirty="0" smtClean="0"/>
              <a:t>  </a:t>
            </a:r>
            <a:r>
              <a:rPr lang="en-US" dirty="0" err="1" smtClean="0"/>
              <a:t>Valon</a:t>
            </a:r>
            <a:r>
              <a:rPr lang="en-US" dirty="0" smtClean="0"/>
              <a:t> also wobbles in same way → wobble in </a:t>
            </a:r>
            <a:r>
              <a:rPr lang="en-US" dirty="0" err="1" smtClean="0"/>
              <a:t>Wiltron</a:t>
            </a:r>
            <a:r>
              <a:rPr lang="en-US" dirty="0" smtClean="0"/>
              <a:t>?</a:t>
            </a:r>
          </a:p>
          <a:p>
            <a:pPr>
              <a:spcAft>
                <a:spcPts val="500"/>
              </a:spcAft>
            </a:pPr>
            <a:r>
              <a:rPr lang="en-US" dirty="0"/>
              <a:t>● </a:t>
            </a:r>
            <a:r>
              <a:rPr lang="en-US" dirty="0" smtClean="0"/>
              <a:t>  Looks like FFT analyzer issue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932040" y="4005064"/>
            <a:ext cx="1728192" cy="43204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61077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Phase Stability End-to-End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980728"/>
            <a:ext cx="5486400" cy="177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355" r="32454" b="6880"/>
          <a:stretch/>
        </p:blipFill>
        <p:spPr bwMode="auto">
          <a:xfrm>
            <a:off x="539552" y="2780928"/>
            <a:ext cx="4260412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8846" r="35788" b="6388"/>
          <a:stretch/>
        </p:blipFill>
        <p:spPr bwMode="auto">
          <a:xfrm>
            <a:off x="4784933" y="2819747"/>
            <a:ext cx="3890755" cy="383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1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547813" y="836613"/>
            <a:ext cx="7127875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4" descr="mpifrlog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76375" y="365755"/>
            <a:ext cx="55579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Timing Stability: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 	Timestamp Correctness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796623"/>
            <a:ext cx="7632848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16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vdiftimecheckUDP</a:t>
            </a:r>
            <a:r>
              <a:rPr lang="en-US" b="1" i="1" dirty="0" smtClean="0"/>
              <a:t>:</a:t>
            </a:r>
            <a:r>
              <a:rPr lang="en-US" b="1" dirty="0" smtClean="0"/>
              <a:t>  </a:t>
            </a:r>
          </a:p>
          <a:p>
            <a:r>
              <a:rPr lang="en-US" dirty="0"/>
              <a:t>	</a:t>
            </a:r>
            <a:r>
              <a:rPr lang="en-US" dirty="0" smtClean="0"/>
              <a:t>●  VDIF </a:t>
            </a:r>
            <a:r>
              <a:rPr lang="en-US" dirty="0"/>
              <a:t>header timestamps are correctly </a:t>
            </a:r>
            <a:r>
              <a:rPr lang="en-US" dirty="0" smtClean="0"/>
              <a:t>decoded</a:t>
            </a:r>
          </a:p>
          <a:p>
            <a:r>
              <a:rPr lang="en-US" dirty="0"/>
              <a:t>	</a:t>
            </a:r>
            <a:r>
              <a:rPr lang="en-US" dirty="0" smtClean="0"/>
              <a:t>●  Agreement </a:t>
            </a:r>
            <a:r>
              <a:rPr lang="en-US" dirty="0"/>
              <a:t>with system time on the Mark 6 from </a:t>
            </a:r>
            <a:r>
              <a:rPr lang="en-US" dirty="0" smtClean="0"/>
              <a:t>NTP</a:t>
            </a:r>
          </a:p>
          <a:p>
            <a:r>
              <a:rPr lang="en-US" dirty="0"/>
              <a:t>	</a:t>
            </a:r>
            <a:r>
              <a:rPr lang="en-US" dirty="0" smtClean="0"/>
              <a:t>●  Differences typically </a:t>
            </a:r>
            <a:r>
              <a:rPr lang="en-US" dirty="0"/>
              <a:t>milliseconds.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0">
              <a:spcAft>
                <a:spcPts val="700"/>
              </a:spcAft>
            </a:pPr>
            <a:r>
              <a:rPr lang="en-US" sz="1600" b="1" i="1" dirty="0"/>
              <a:t>Check for Delay Jumps in </a:t>
            </a:r>
            <a:r>
              <a:rPr lang="en-US" sz="1600" b="1" i="1" dirty="0" smtClean="0"/>
              <a:t>Recording:</a:t>
            </a:r>
            <a:endParaRPr lang="en-GB" sz="1600" b="1" dirty="0"/>
          </a:p>
          <a:p>
            <a:r>
              <a:rPr lang="en-US" b="1" dirty="0"/>
              <a:t> </a:t>
            </a:r>
            <a:r>
              <a:rPr lang="en-US" dirty="0" smtClean="0"/>
              <a:t>	Long </a:t>
            </a:r>
            <a:r>
              <a:rPr lang="en-US" dirty="0"/>
              <a:t>history of </a:t>
            </a:r>
            <a:r>
              <a:rPr lang="en-US" dirty="0" smtClean="0"/>
              <a:t>recordings </a:t>
            </a:r>
            <a:r>
              <a:rPr lang="en-US" dirty="0"/>
              <a:t>over many experiments </a:t>
            </a:r>
            <a:r>
              <a:rPr lang="en-US" dirty="0" smtClean="0"/>
              <a:t>→ </a:t>
            </a:r>
            <a:r>
              <a:rPr lang="en-US" dirty="0"/>
              <a:t>no delay jumps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3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35554</TotalTime>
  <Words>680</Words>
  <Application>Microsoft Office PowerPoint</Application>
  <PresentationFormat>On-screen Show (4:3)</PresentationFormat>
  <Paragraphs>221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 Planck Institut für Radioastronomie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aroy</dc:creator>
  <cp:lastModifiedBy>aroy</cp:lastModifiedBy>
  <cp:revision>467</cp:revision>
  <cp:lastPrinted>2018-09-10T15:56:23Z</cp:lastPrinted>
  <dcterms:created xsi:type="dcterms:W3CDTF">2015-10-12T13:13:49Z</dcterms:created>
  <dcterms:modified xsi:type="dcterms:W3CDTF">2018-09-10T16:02:32Z</dcterms:modified>
</cp:coreProperties>
</file>